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 id="2147483696" r:id="rId3"/>
    <p:sldMasterId id="2147483715" r:id="rId4"/>
    <p:sldMasterId id="2147483727" r:id="rId5"/>
  </p:sldMasterIdLst>
  <p:notesMasterIdLst>
    <p:notesMasterId r:id="rId76"/>
  </p:notesMasterIdLst>
  <p:sldIdLst>
    <p:sldId id="256" r:id="rId6"/>
    <p:sldId id="257" r:id="rId7"/>
    <p:sldId id="282" r:id="rId8"/>
    <p:sldId id="283" r:id="rId9"/>
    <p:sldId id="285" r:id="rId10"/>
    <p:sldId id="286" r:id="rId11"/>
    <p:sldId id="288" r:id="rId12"/>
    <p:sldId id="289" r:id="rId13"/>
    <p:sldId id="290" r:id="rId14"/>
    <p:sldId id="291" r:id="rId15"/>
    <p:sldId id="292" r:id="rId16"/>
    <p:sldId id="293" r:id="rId17"/>
    <p:sldId id="294" r:id="rId18"/>
    <p:sldId id="295" r:id="rId19"/>
    <p:sldId id="300" r:id="rId20"/>
    <p:sldId id="301" r:id="rId21"/>
    <p:sldId id="302" r:id="rId22"/>
    <p:sldId id="303" r:id="rId23"/>
    <p:sldId id="296" r:id="rId24"/>
    <p:sldId id="306" r:id="rId25"/>
    <p:sldId id="307" r:id="rId26"/>
    <p:sldId id="308" r:id="rId27"/>
    <p:sldId id="311" r:id="rId28"/>
    <p:sldId id="312" r:id="rId29"/>
    <p:sldId id="313" r:id="rId30"/>
    <p:sldId id="315" r:id="rId31"/>
    <p:sldId id="329" r:id="rId32"/>
    <p:sldId id="330" r:id="rId33"/>
    <p:sldId id="331" r:id="rId34"/>
    <p:sldId id="332" r:id="rId35"/>
    <p:sldId id="333" r:id="rId36"/>
    <p:sldId id="334" r:id="rId37"/>
    <p:sldId id="337" r:id="rId38"/>
    <p:sldId id="338" r:id="rId39"/>
    <p:sldId id="339" r:id="rId40"/>
    <p:sldId id="340" r:id="rId41"/>
    <p:sldId id="341" r:id="rId42"/>
    <p:sldId id="342" r:id="rId43"/>
    <p:sldId id="343" r:id="rId44"/>
    <p:sldId id="344" r:id="rId45"/>
    <p:sldId id="345" r:id="rId46"/>
    <p:sldId id="346" r:id="rId47"/>
    <p:sldId id="347" r:id="rId48"/>
    <p:sldId id="348" r:id="rId49"/>
    <p:sldId id="349" r:id="rId50"/>
    <p:sldId id="350" r:id="rId51"/>
    <p:sldId id="351" r:id="rId52"/>
    <p:sldId id="352" r:id="rId53"/>
    <p:sldId id="353" r:id="rId54"/>
    <p:sldId id="354" r:id="rId55"/>
    <p:sldId id="355" r:id="rId56"/>
    <p:sldId id="356" r:id="rId57"/>
    <p:sldId id="357" r:id="rId58"/>
    <p:sldId id="358" r:id="rId59"/>
    <p:sldId id="359" r:id="rId60"/>
    <p:sldId id="360" r:id="rId61"/>
    <p:sldId id="361" r:id="rId62"/>
    <p:sldId id="362" r:id="rId63"/>
    <p:sldId id="399" r:id="rId64"/>
    <p:sldId id="400" r:id="rId65"/>
    <p:sldId id="401" r:id="rId66"/>
    <p:sldId id="404" r:id="rId67"/>
    <p:sldId id="410" r:id="rId68"/>
    <p:sldId id="411" r:id="rId69"/>
    <p:sldId id="409" r:id="rId70"/>
    <p:sldId id="405" r:id="rId71"/>
    <p:sldId id="406" r:id="rId72"/>
    <p:sldId id="407" r:id="rId73"/>
    <p:sldId id="408" r:id="rId74"/>
    <p:sldId id="297" r:id="rId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3" d="100"/>
          <a:sy n="123" d="100"/>
        </p:scale>
        <p:origin x="-99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notesMaster" Target="notesMasters/notesMaster1.xml"/><Relationship Id="rId77" Type="http://schemas.openxmlformats.org/officeDocument/2006/relationships/printerSettings" Target="printerSettings/printerSettings1.bin"/><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86151C-0EA3-E146-998C-E7C6CFCFFF28}" type="datetimeFigureOut">
              <a:rPr lang="en-US" smtClean="0"/>
              <a:t>3/30/15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F10ABF-8568-4A41-BD5A-88668D2FE45A}" type="slidenum">
              <a:rPr lang="en-US" smtClean="0"/>
              <a:t>‹#›</a:t>
            </a:fld>
            <a:endParaRPr lang="en-US"/>
          </a:p>
        </p:txBody>
      </p:sp>
    </p:spTree>
    <p:extLst>
      <p:ext uri="{BB962C8B-B14F-4D97-AF65-F5344CB8AC3E}">
        <p14:creationId xmlns:p14="http://schemas.microsoft.com/office/powerpoint/2010/main" val="141447466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www.lofar.org</a:t>
            </a:r>
            <a:r>
              <a:rPr lang="en-US" dirty="0" smtClean="0"/>
              <a:t>/astronomy/solar-</a:t>
            </a:r>
            <a:r>
              <a:rPr lang="en-US" dirty="0" err="1" smtClean="0"/>
              <a:t>ksp</a:t>
            </a:r>
            <a:r>
              <a:rPr lang="en-US" dirty="0" smtClean="0"/>
              <a:t>/technical-description/technical-description</a:t>
            </a:r>
            <a:endParaRPr lang="en-US" dirty="0"/>
          </a:p>
        </p:txBody>
      </p:sp>
      <p:sp>
        <p:nvSpPr>
          <p:cNvPr id="4" name="Slide Number Placeholder 3"/>
          <p:cNvSpPr>
            <a:spLocks noGrp="1"/>
          </p:cNvSpPr>
          <p:nvPr>
            <p:ph type="sldNum" sz="quarter" idx="10"/>
          </p:nvPr>
        </p:nvSpPr>
        <p:spPr/>
        <p:txBody>
          <a:bodyPr/>
          <a:lstStyle/>
          <a:p>
            <a:fld id="{78DFED29-969C-4F7D-A872-5F0B7C1B8F60}" type="slidenum">
              <a:rPr lang="en-US" smtClean="0">
                <a:solidFill>
                  <a:prstClr val="black"/>
                </a:solidFill>
                <a:latin typeface="Calibri"/>
              </a:rPr>
              <a:pPr/>
              <a:t>63</a:t>
            </a:fld>
            <a:endParaRPr lang="en-US">
              <a:solidFill>
                <a:prstClr val="black"/>
              </a:solidFill>
              <a:latin typeface="Calibri"/>
            </a:endParaRPr>
          </a:p>
        </p:txBody>
      </p:sp>
    </p:spTree>
    <p:extLst>
      <p:ext uri="{BB962C8B-B14F-4D97-AF65-F5344CB8AC3E}">
        <p14:creationId xmlns:p14="http://schemas.microsoft.com/office/powerpoint/2010/main" val="3787540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/wiki/Exabyte</a:t>
            </a:r>
          </a:p>
          <a:p>
            <a:endParaRPr lang="en-US" dirty="0"/>
          </a:p>
        </p:txBody>
      </p:sp>
      <p:sp>
        <p:nvSpPr>
          <p:cNvPr id="4" name="Slide Number Placeholder 3"/>
          <p:cNvSpPr>
            <a:spLocks noGrp="1"/>
          </p:cNvSpPr>
          <p:nvPr>
            <p:ph type="sldNum" sz="quarter" idx="10"/>
          </p:nvPr>
        </p:nvSpPr>
        <p:spPr/>
        <p:txBody>
          <a:bodyPr/>
          <a:lstStyle/>
          <a:p>
            <a:fld id="{78DFED29-969C-4F7D-A872-5F0B7C1B8F60}" type="slidenum">
              <a:rPr lang="en-US" smtClean="0">
                <a:solidFill>
                  <a:prstClr val="black"/>
                </a:solidFill>
                <a:latin typeface="Calibri"/>
              </a:rPr>
              <a:pPr/>
              <a:t>64</a:t>
            </a:fld>
            <a:endParaRPr lang="en-US">
              <a:solidFill>
                <a:prstClr val="black"/>
              </a:solidFill>
              <a:latin typeface="Calibri"/>
            </a:endParaRPr>
          </a:p>
        </p:txBody>
      </p:sp>
    </p:spTree>
    <p:extLst>
      <p:ext uri="{BB962C8B-B14F-4D97-AF65-F5344CB8AC3E}">
        <p14:creationId xmlns:p14="http://schemas.microsoft.com/office/powerpoint/2010/main" val="2706950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 Image</a:t>
            </a:r>
            <a:r>
              <a:rPr lang="en-US" baseline="0" dirty="0" smtClean="0"/>
              <a:t> Archive – All DRs</a:t>
            </a:r>
          </a:p>
          <a:p>
            <a:r>
              <a:rPr lang="en-US" baseline="0" dirty="0" smtClean="0"/>
              <a:t>  non-virtual: LDM-141 imgData!C48+I48 raw plus raw calibration</a:t>
            </a:r>
          </a:p>
          <a:p>
            <a:r>
              <a:rPr lang="en-US" baseline="0" dirty="0" smtClean="0"/>
              <a:t>  non-virtual: LDM-141 imgData!M48 minus the above (raw) number</a:t>
            </a:r>
          </a:p>
          <a:p>
            <a:r>
              <a:rPr lang="en-US" baseline="0" dirty="0" smtClean="0"/>
              <a:t>  virtual: LDM-141 imgData!AE16</a:t>
            </a:r>
          </a:p>
          <a:p>
            <a:endParaRPr lang="en-US" baseline="0" dirty="0" smtClean="0"/>
          </a:p>
          <a:p>
            <a:r>
              <a:rPr lang="en-US" baseline="0" dirty="0" smtClean="0"/>
              <a:t>Final Image Collection – DR11 Only</a:t>
            </a:r>
          </a:p>
          <a:p>
            <a:r>
              <a:rPr lang="en-US" baseline="0" dirty="0" smtClean="0"/>
              <a:t>  non-virtual: LDM-141 imgData!D48+I48 raw plus raw calibration</a:t>
            </a:r>
          </a:p>
          <a:p>
            <a:r>
              <a:rPr lang="en-US" baseline="0" dirty="0" smtClean="0"/>
              <a:t>  non-virtual: LDM-141 </a:t>
            </a:r>
            <a:r>
              <a:rPr lang="en-US" baseline="0" dirty="0" err="1" smtClean="0"/>
              <a:t>imgData</a:t>
            </a:r>
            <a:r>
              <a:rPr lang="en-US" baseline="0" dirty="0" smtClean="0"/>
              <a:t>! row 48</a:t>
            </a:r>
          </a:p>
          <a:p>
            <a:r>
              <a:rPr lang="en-US" baseline="0" dirty="0" smtClean="0"/>
              <a:t>  virtual: LDM-141 imgData!AE16-AE15</a:t>
            </a:r>
          </a:p>
          <a:p>
            <a:endParaRPr lang="en-US" dirty="0" smtClean="0"/>
          </a:p>
          <a:p>
            <a:r>
              <a:rPr lang="en-US" baseline="0" dirty="0" smtClean="0"/>
              <a:t>Final Database</a:t>
            </a:r>
          </a:p>
          <a:p>
            <a:r>
              <a:rPr lang="en-US" baseline="0" dirty="0" smtClean="0"/>
              <a:t>  LDM-141 dbL2: dbL2!V117</a:t>
            </a:r>
          </a:p>
          <a:p>
            <a:endParaRPr lang="en-US" baseline="0" dirty="0" smtClean="0"/>
          </a:p>
          <a:p>
            <a:r>
              <a:rPr lang="en-US" baseline="0" dirty="0" smtClean="0"/>
              <a:t>Final Disk Storage</a:t>
            </a:r>
          </a:p>
          <a:p>
            <a:r>
              <a:rPr lang="en-US" baseline="0" dirty="0" smtClean="0"/>
              <a:t>  PB: LDM-144: use </a:t>
            </a:r>
            <a:r>
              <a:rPr lang="en-US" baseline="0" dirty="0" err="1" smtClean="0"/>
              <a:t>SiteProfile</a:t>
            </a:r>
            <a:endParaRPr lang="en-US" baseline="0" dirty="0" smtClean="0"/>
          </a:p>
          <a:p>
            <a:endParaRPr lang="en-US" baseline="0" dirty="0" smtClean="0"/>
          </a:p>
          <a:p>
            <a:r>
              <a:rPr lang="en-US" baseline="0" dirty="0" smtClean="0"/>
              <a:t>Final Tape Storage</a:t>
            </a:r>
          </a:p>
          <a:p>
            <a:r>
              <a:rPr lang="en-US" baseline="0" dirty="0" smtClean="0"/>
              <a:t>  PB: LDM-144: SiteProfile!AY38</a:t>
            </a:r>
          </a:p>
          <a:p>
            <a:endParaRPr lang="en-US" baseline="0" dirty="0" smtClean="0"/>
          </a:p>
          <a:p>
            <a:r>
              <a:rPr lang="en-US" baseline="0" dirty="0" smtClean="0"/>
              <a:t>Number of Nodes</a:t>
            </a:r>
          </a:p>
          <a:p>
            <a:r>
              <a:rPr lang="en-US" baseline="0" dirty="0" smtClean="0"/>
              <a:t>  LDM-144: use </a:t>
            </a:r>
            <a:r>
              <a:rPr lang="en-US" baseline="0" dirty="0" err="1" smtClean="0"/>
              <a:t>SiteProfile</a:t>
            </a:r>
            <a:endParaRPr lang="en-US" baseline="0" dirty="0" smtClean="0"/>
          </a:p>
          <a:p>
            <a:endParaRPr lang="en-US" baseline="0" dirty="0" smtClean="0"/>
          </a:p>
          <a:p>
            <a:r>
              <a:rPr lang="en-US" dirty="0" smtClean="0"/>
              <a:t>Number of Alerts Generated</a:t>
            </a:r>
          </a:p>
          <a:p>
            <a:r>
              <a:rPr lang="en-US" dirty="0" smtClean="0"/>
              <a:t>  LDM-141:</a:t>
            </a:r>
            <a:r>
              <a:rPr lang="en-US" baseline="0" dirty="0" smtClean="0"/>
              <a:t> sciReq!G72 * sciReq!G93 (</a:t>
            </a:r>
            <a:r>
              <a:rPr lang="en-US" baseline="0" dirty="0" err="1" smtClean="0"/>
              <a:t>avg</a:t>
            </a:r>
            <a:r>
              <a:rPr lang="en-US" baseline="0" dirty="0" smtClean="0"/>
              <a:t> alert per visit * </a:t>
            </a:r>
            <a:r>
              <a:rPr lang="en-US" baseline="0" dirty="0" err="1" smtClean="0"/>
              <a:t>num</a:t>
            </a:r>
            <a:r>
              <a:rPr lang="en-US" baseline="0" dirty="0" smtClean="0"/>
              <a:t> visits)</a:t>
            </a:r>
          </a:p>
          <a:p>
            <a:endParaRPr lang="en-US" dirty="0"/>
          </a:p>
        </p:txBody>
      </p:sp>
      <p:sp>
        <p:nvSpPr>
          <p:cNvPr id="4" name="Slide Number Placeholder 3"/>
          <p:cNvSpPr>
            <a:spLocks noGrp="1"/>
          </p:cNvSpPr>
          <p:nvPr>
            <p:ph type="sldNum" sz="quarter" idx="10"/>
          </p:nvPr>
        </p:nvSpPr>
        <p:spPr/>
        <p:txBody>
          <a:bodyPr/>
          <a:lstStyle/>
          <a:p>
            <a:fld id="{AC96DB20-B292-49EE-B395-C6FB5BE15755}" type="slidenum">
              <a:rPr lang="en-US" smtClean="0">
                <a:solidFill>
                  <a:srgbClr val="EEECE1"/>
                </a:solidFill>
              </a:rPr>
              <a:pPr/>
              <a:t>67</a:t>
            </a:fld>
            <a:endParaRPr lang="en-US">
              <a:solidFill>
                <a:srgbClr val="EEECE1"/>
              </a:solidFill>
            </a:endParaRPr>
          </a:p>
        </p:txBody>
      </p:sp>
    </p:spTree>
    <p:extLst>
      <p:ext uri="{BB962C8B-B14F-4D97-AF65-F5344CB8AC3E}">
        <p14:creationId xmlns:p14="http://schemas.microsoft.com/office/powerpoint/2010/main" val="391173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ECD370D-1303-434F-88A5-0ADFA4B9C452}" type="datetimeFigureOut">
              <a:rPr lang="en-US" smtClean="0"/>
              <a:t>3/30/15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C5245-0DDF-B840-A90C-6E863EE61ED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CD370D-1303-434F-88A5-0ADFA4B9C452}" type="datetimeFigureOut">
              <a:rPr lang="en-US" smtClean="0"/>
              <a:t>3/30/15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C5245-0DDF-B840-A90C-6E863EE61ED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CD370D-1303-434F-88A5-0ADFA4B9C452}" type="datetimeFigureOut">
              <a:rPr lang="en-US" smtClean="0"/>
              <a:t>3/30/15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C5245-0DDF-B840-A90C-6E863EE61ED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37771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Text Placeholder 2"/>
          <p:cNvSpPr>
            <a:spLocks noGrp="1"/>
          </p:cNvSpPr>
          <p:nvPr>
            <p:ph type="body" idx="1"/>
          </p:nvPr>
        </p:nvSpPr>
        <p:spPr bwMode="auto">
          <a:xfrm>
            <a:off x="457207" y="1014414"/>
            <a:ext cx="8229601" cy="5310187"/>
          </a:xfrm>
          <a:prstGeom prst="rect">
            <a:avLst/>
          </a:prstGeom>
          <a:noFill/>
          <a:ln w="9525">
            <a:noFill/>
            <a:miter lim="800000"/>
            <a:headEnd/>
            <a:tailEnd/>
          </a:ln>
        </p:spPr>
        <p:txBody>
          <a:bodyPr vert="horz" wrap="square" lIns="91436" tIns="45716" rIns="91436" bIns="45716"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4325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Text Placeholder 2"/>
          <p:cNvSpPr>
            <a:spLocks noGrp="1"/>
          </p:cNvSpPr>
          <p:nvPr>
            <p:ph idx="1"/>
          </p:nvPr>
        </p:nvSpPr>
        <p:spPr bwMode="auto">
          <a:xfrm>
            <a:off x="457203" y="1014414"/>
            <a:ext cx="4038601" cy="5310187"/>
          </a:xfrm>
          <a:prstGeom prst="rect">
            <a:avLst/>
          </a:prstGeom>
          <a:noFill/>
          <a:ln w="9525">
            <a:noFill/>
            <a:miter lim="800000"/>
            <a:headEnd/>
            <a:tailEnd/>
          </a:ln>
        </p:spPr>
        <p:txBody>
          <a:bodyPr vert="horz" wrap="square" lIns="91436" tIns="45716" rIns="91436" bIns="45716"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2"/>
          <p:cNvSpPr>
            <a:spLocks noGrp="1"/>
          </p:cNvSpPr>
          <p:nvPr>
            <p:ph idx="10"/>
          </p:nvPr>
        </p:nvSpPr>
        <p:spPr bwMode="auto">
          <a:xfrm>
            <a:off x="4724400" y="1014414"/>
            <a:ext cx="3962400" cy="5310187"/>
          </a:xfrm>
          <a:prstGeom prst="rect">
            <a:avLst/>
          </a:prstGeom>
          <a:noFill/>
          <a:ln w="9525">
            <a:noFill/>
            <a:miter lim="800000"/>
            <a:headEnd/>
            <a:tailEnd/>
          </a:ln>
        </p:spPr>
        <p:txBody>
          <a:bodyPr vert="horz" wrap="square" lIns="91436" tIns="45716" rIns="91436" bIns="45716"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90281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85802" y="6096000"/>
            <a:ext cx="1905000" cy="457200"/>
          </a:xfrm>
          <a:prstGeom prst="rect">
            <a:avLst/>
          </a:prstGeom>
        </p:spPr>
        <p:txBody>
          <a:bodyPr lIns="91436" tIns="45716" rIns="91436" bIns="45716"/>
          <a:lstStyle>
            <a:lvl1pPr>
              <a:defRPr/>
            </a:lvl1pPr>
          </a:lstStyle>
          <a:p>
            <a:pPr defTabSz="914328"/>
            <a:endParaRPr lang="en-US">
              <a:solidFill>
                <a:prstClr val="black"/>
              </a:solidFill>
              <a:latin typeface="Calibri"/>
            </a:endParaRPr>
          </a:p>
        </p:txBody>
      </p:sp>
      <p:sp>
        <p:nvSpPr>
          <p:cNvPr id="4" name="Footer Placeholder 3"/>
          <p:cNvSpPr>
            <a:spLocks noGrp="1"/>
          </p:cNvSpPr>
          <p:nvPr>
            <p:ph type="ftr" sz="quarter" idx="11"/>
          </p:nvPr>
        </p:nvSpPr>
        <p:spPr>
          <a:xfrm>
            <a:off x="3124205" y="6096000"/>
            <a:ext cx="2895600" cy="457200"/>
          </a:xfrm>
          <a:prstGeom prst="rect">
            <a:avLst/>
          </a:prstGeom>
        </p:spPr>
        <p:txBody>
          <a:bodyPr lIns="91436" tIns="45716" rIns="91436" bIns="45716"/>
          <a:lstStyle>
            <a:lvl1pPr>
              <a:defRPr/>
            </a:lvl1pPr>
          </a:lstStyle>
          <a:p>
            <a:pPr defTabSz="914328"/>
            <a:endParaRPr lang="en-US">
              <a:solidFill>
                <a:prstClr val="black"/>
              </a:solidFill>
              <a:latin typeface="Calibri"/>
            </a:endParaRPr>
          </a:p>
        </p:txBody>
      </p:sp>
      <p:sp>
        <p:nvSpPr>
          <p:cNvPr id="5" name="Slide Number Placeholder 4"/>
          <p:cNvSpPr>
            <a:spLocks noGrp="1"/>
          </p:cNvSpPr>
          <p:nvPr>
            <p:ph type="sldNum" sz="quarter" idx="12"/>
          </p:nvPr>
        </p:nvSpPr>
        <p:spPr>
          <a:xfrm>
            <a:off x="6553200" y="6096000"/>
            <a:ext cx="1905000" cy="457200"/>
          </a:xfrm>
          <a:prstGeom prst="rect">
            <a:avLst/>
          </a:prstGeom>
        </p:spPr>
        <p:txBody>
          <a:bodyPr lIns="91436" tIns="45716" rIns="91436" bIns="45716"/>
          <a:lstStyle>
            <a:lvl1pPr>
              <a:defRPr/>
            </a:lvl1pPr>
          </a:lstStyle>
          <a:p>
            <a:pPr defTabSz="914328"/>
            <a:fld id="{6A04DAA5-4892-4479-920D-F18F59F04F37}" type="slidenum">
              <a:rPr lang="en-US">
                <a:solidFill>
                  <a:prstClr val="black"/>
                </a:solidFill>
                <a:latin typeface="Calibri"/>
              </a:rPr>
              <a:pPr defTabSz="914328"/>
              <a:t>‹#›</a:t>
            </a:fld>
            <a:endParaRPr lang="en-US">
              <a:solidFill>
                <a:prstClr val="black"/>
              </a:solidFill>
              <a:latin typeface="Calibri"/>
            </a:endParaRPr>
          </a:p>
        </p:txBody>
      </p:sp>
    </p:spTree>
    <p:extLst>
      <p:ext uri="{BB962C8B-B14F-4D97-AF65-F5344CB8AC3E}">
        <p14:creationId xmlns:p14="http://schemas.microsoft.com/office/powerpoint/2010/main" val="3876953424"/>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5802" y="6096000"/>
            <a:ext cx="1905000" cy="457200"/>
          </a:xfrm>
          <a:prstGeom prst="rect">
            <a:avLst/>
          </a:prstGeom>
        </p:spPr>
        <p:txBody>
          <a:bodyPr lIns="91436" tIns="45716" rIns="91436" bIns="45716"/>
          <a:lstStyle>
            <a:lvl1pPr>
              <a:defRPr/>
            </a:lvl1pPr>
          </a:lstStyle>
          <a:p>
            <a:pPr defTabSz="914328"/>
            <a:endParaRPr lang="en-US">
              <a:solidFill>
                <a:srgbClr val="FFFFFF"/>
              </a:solidFill>
              <a:latin typeface="Calibri"/>
            </a:endParaRPr>
          </a:p>
        </p:txBody>
      </p:sp>
      <p:sp>
        <p:nvSpPr>
          <p:cNvPr id="3" name="Footer Placeholder 2"/>
          <p:cNvSpPr>
            <a:spLocks noGrp="1"/>
          </p:cNvSpPr>
          <p:nvPr>
            <p:ph type="ftr" sz="quarter" idx="11"/>
          </p:nvPr>
        </p:nvSpPr>
        <p:spPr>
          <a:xfrm>
            <a:off x="3124205" y="6096000"/>
            <a:ext cx="2895600" cy="457200"/>
          </a:xfrm>
          <a:prstGeom prst="rect">
            <a:avLst/>
          </a:prstGeom>
        </p:spPr>
        <p:txBody>
          <a:bodyPr lIns="91436" tIns="45716" rIns="91436" bIns="45716"/>
          <a:lstStyle>
            <a:lvl1pPr>
              <a:defRPr/>
            </a:lvl1pPr>
          </a:lstStyle>
          <a:p>
            <a:pPr defTabSz="914328"/>
            <a:endParaRPr lang="en-US">
              <a:solidFill>
                <a:srgbClr val="FFFFFF"/>
              </a:solidFill>
              <a:latin typeface="Calibri"/>
            </a:endParaRPr>
          </a:p>
        </p:txBody>
      </p:sp>
      <p:sp>
        <p:nvSpPr>
          <p:cNvPr id="4" name="Slide Number Placeholder 3"/>
          <p:cNvSpPr>
            <a:spLocks noGrp="1"/>
          </p:cNvSpPr>
          <p:nvPr>
            <p:ph type="sldNum" sz="quarter" idx="12"/>
          </p:nvPr>
        </p:nvSpPr>
        <p:spPr>
          <a:xfrm>
            <a:off x="6553200" y="6096000"/>
            <a:ext cx="1905000" cy="457200"/>
          </a:xfrm>
          <a:prstGeom prst="rect">
            <a:avLst/>
          </a:prstGeom>
        </p:spPr>
        <p:txBody>
          <a:bodyPr lIns="91436" tIns="45716" rIns="91436" bIns="45716"/>
          <a:lstStyle>
            <a:lvl1pPr>
              <a:defRPr/>
            </a:lvl1pPr>
          </a:lstStyle>
          <a:p>
            <a:pPr defTabSz="914328"/>
            <a:fld id="{4B40E912-F1BE-4DFE-A213-B9819AE56D5D}" type="slidenum">
              <a:rPr lang="en-US">
                <a:solidFill>
                  <a:srgbClr val="FFFFFF"/>
                </a:solidFill>
                <a:latin typeface="Calibri"/>
              </a:rPr>
              <a:pPr defTabSz="914328"/>
              <a:t>‹#›</a:t>
            </a:fld>
            <a:endParaRPr lang="en-US">
              <a:solidFill>
                <a:srgbClr val="FFFFFF"/>
              </a:solidFill>
              <a:latin typeface="Calibri"/>
            </a:endParaRPr>
          </a:p>
        </p:txBody>
      </p:sp>
    </p:spTree>
    <p:extLst>
      <p:ext uri="{BB962C8B-B14F-4D97-AF65-F5344CB8AC3E}">
        <p14:creationId xmlns:p14="http://schemas.microsoft.com/office/powerpoint/2010/main" val="2317643296"/>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558660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One Colum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Text Placeholder 2"/>
          <p:cNvSpPr>
            <a:spLocks noGrp="1"/>
          </p:cNvSpPr>
          <p:nvPr>
            <p:ph type="body" idx="1"/>
          </p:nvPr>
        </p:nvSpPr>
        <p:spPr bwMode="auto">
          <a:xfrm>
            <a:off x="457207" y="1014414"/>
            <a:ext cx="8229601" cy="5310187"/>
          </a:xfrm>
          <a:prstGeom prst="rect">
            <a:avLst/>
          </a:prstGeom>
          <a:noFill/>
          <a:ln w="9525">
            <a:noFill/>
            <a:miter lim="800000"/>
            <a:headEnd/>
            <a:tailEnd/>
          </a:ln>
        </p:spPr>
        <p:txBody>
          <a:bodyPr vert="horz" wrap="square" lIns="91436" tIns="45716" rIns="91436" bIns="45716"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79352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Text Placeholder 2"/>
          <p:cNvSpPr>
            <a:spLocks noGrp="1"/>
          </p:cNvSpPr>
          <p:nvPr>
            <p:ph idx="1"/>
          </p:nvPr>
        </p:nvSpPr>
        <p:spPr bwMode="auto">
          <a:xfrm>
            <a:off x="457203" y="1014414"/>
            <a:ext cx="4038601" cy="5310187"/>
          </a:xfrm>
          <a:prstGeom prst="rect">
            <a:avLst/>
          </a:prstGeom>
          <a:noFill/>
          <a:ln w="9525">
            <a:noFill/>
            <a:miter lim="800000"/>
            <a:headEnd/>
            <a:tailEnd/>
          </a:ln>
        </p:spPr>
        <p:txBody>
          <a:bodyPr vert="horz" wrap="square" lIns="91436" tIns="45716" rIns="91436" bIns="45716"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2"/>
          <p:cNvSpPr>
            <a:spLocks noGrp="1"/>
          </p:cNvSpPr>
          <p:nvPr>
            <p:ph idx="10"/>
          </p:nvPr>
        </p:nvSpPr>
        <p:spPr bwMode="auto">
          <a:xfrm>
            <a:off x="4724400" y="1014414"/>
            <a:ext cx="3962400" cy="5310187"/>
          </a:xfrm>
          <a:prstGeom prst="rect">
            <a:avLst/>
          </a:prstGeom>
          <a:noFill/>
          <a:ln w="9525">
            <a:noFill/>
            <a:miter lim="800000"/>
            <a:headEnd/>
            <a:tailEnd/>
          </a:ln>
        </p:spPr>
        <p:txBody>
          <a:bodyPr vert="horz" wrap="square" lIns="91436" tIns="45716" rIns="91436" bIns="45716"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81930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CD370D-1303-434F-88A5-0ADFA4B9C452}" type="datetimeFigureOut">
              <a:rPr lang="en-US" smtClean="0"/>
              <a:t>3/30/15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C5245-0DDF-B840-A90C-6E863EE61EDE}"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smtClean="0"/>
              <a:t>Click to edit Master title style</a:t>
            </a:r>
            <a:endParaRPr lang="en-US"/>
          </a:p>
        </p:txBody>
      </p:sp>
      <p:sp>
        <p:nvSpPr>
          <p:cNvPr id="3" name="Content Placeholder 2"/>
          <p:cNvSpPr>
            <a:spLocks noGrp="1"/>
          </p:cNvSpPr>
          <p:nvPr>
            <p:ph idx="1"/>
          </p:nvPr>
        </p:nvSpPr>
        <p:spPr>
          <a:xfrm>
            <a:off x="195270" y="1014413"/>
            <a:ext cx="8720137" cy="5111750"/>
          </a:xfrm>
        </p:spPr>
        <p:txBody>
          <a:bodyPr/>
          <a:lstStyle>
            <a:lvl1pPr>
              <a:buFont typeface="Arial" pitchFamily="34" charset="0"/>
              <a:buChar char="•"/>
              <a:defRPr/>
            </a:lvl1pPr>
            <a:lvl2pPr>
              <a:defRPr sz="2000"/>
            </a:lvl2pPr>
            <a:lvl3pPr>
              <a:defRPr sz="18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2" y="6356352"/>
            <a:ext cx="2133600" cy="365125"/>
          </a:xfrm>
          <a:prstGeom prst="rect">
            <a:avLst/>
          </a:prstGeom>
        </p:spPr>
        <p:txBody>
          <a:bodyPr lIns="91436" tIns="45716" rIns="91436" bIns="45716"/>
          <a:lstStyle/>
          <a:p>
            <a:pPr defTabSz="914328"/>
            <a:fld id="{B1D9141A-8646-4B36-9021-C37F99AC3F17}" type="datetimeFigureOut">
              <a:rPr lang="en-US">
                <a:solidFill>
                  <a:prstClr val="black"/>
                </a:solidFill>
                <a:latin typeface="Calibri"/>
              </a:rPr>
              <a:pPr defTabSz="914328"/>
              <a:t>3/30/15</a:t>
            </a:fld>
            <a:endParaRPr lang="en-US" dirty="0">
              <a:solidFill>
                <a:prstClr val="black"/>
              </a:solidFill>
              <a:latin typeface="Calibri"/>
            </a:endParaRPr>
          </a:p>
        </p:txBody>
      </p:sp>
      <p:sp>
        <p:nvSpPr>
          <p:cNvPr id="5" name="Footer Placeholder 4"/>
          <p:cNvSpPr>
            <a:spLocks noGrp="1"/>
          </p:cNvSpPr>
          <p:nvPr>
            <p:ph type="ftr" sz="quarter" idx="11"/>
          </p:nvPr>
        </p:nvSpPr>
        <p:spPr>
          <a:xfrm>
            <a:off x="3124205" y="6356352"/>
            <a:ext cx="2895600" cy="365125"/>
          </a:xfrm>
          <a:prstGeom prst="rect">
            <a:avLst/>
          </a:prstGeom>
        </p:spPr>
        <p:txBody>
          <a:bodyPr lIns="91436" tIns="45716" rIns="91436" bIns="45716"/>
          <a:lstStyle/>
          <a:p>
            <a:pPr defTabSz="914328"/>
            <a:endParaRPr lang="en-US" dirty="0">
              <a:solidFill>
                <a:prstClr val="black"/>
              </a:solidFill>
              <a:latin typeface="Calibri"/>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lIns="91436" tIns="45716" rIns="91436" bIns="45716"/>
          <a:lstStyle/>
          <a:p>
            <a:pPr defTabSz="914328"/>
            <a:fld id="{82F8A969-283E-4984-B96B-256964AB2289}" type="slidenum">
              <a:rPr lang="en-US">
                <a:solidFill>
                  <a:prstClr val="black"/>
                </a:solidFill>
                <a:latin typeface="Calibri"/>
              </a:rPr>
              <a:pPr defTabSz="914328"/>
              <a:t>‹#›</a:t>
            </a:fld>
            <a:endParaRPr lang="en-US" dirty="0">
              <a:solidFill>
                <a:prstClr val="black"/>
              </a:solidFill>
              <a:latin typeface="Calibri"/>
            </a:endParaRPr>
          </a:p>
        </p:txBody>
      </p:sp>
    </p:spTree>
    <p:extLst>
      <p:ext uri="{BB962C8B-B14F-4D97-AF65-F5344CB8AC3E}">
        <p14:creationId xmlns:p14="http://schemas.microsoft.com/office/powerpoint/2010/main" val="12094840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One 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2"/>
          <p:cNvSpPr>
            <a:spLocks noGrp="1"/>
          </p:cNvSpPr>
          <p:nvPr>
            <p:ph type="body" idx="1"/>
          </p:nvPr>
        </p:nvSpPr>
        <p:spPr bwMode="auto">
          <a:xfrm>
            <a:off x="304805" y="914401"/>
            <a:ext cx="8534400" cy="5181600"/>
          </a:xfrm>
          <a:prstGeom prst="rect">
            <a:avLst/>
          </a:prstGeom>
          <a:noFill/>
          <a:ln w="9525">
            <a:noFill/>
            <a:miter lim="800000"/>
            <a:headEnd/>
            <a:tailEnd/>
          </a:ln>
        </p:spPr>
        <p:txBody>
          <a:bodyPr vert="horz" wrap="square" lIns="91436" tIns="45716" rIns="91436" bIns="45716"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5936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wo 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 name="Text Placeholder 2"/>
          <p:cNvSpPr>
            <a:spLocks noGrp="1"/>
          </p:cNvSpPr>
          <p:nvPr>
            <p:ph idx="1"/>
          </p:nvPr>
        </p:nvSpPr>
        <p:spPr bwMode="auto">
          <a:xfrm>
            <a:off x="304805" y="1014418"/>
            <a:ext cx="4191000" cy="5081588"/>
          </a:xfrm>
          <a:prstGeom prst="rect">
            <a:avLst/>
          </a:prstGeom>
          <a:noFill/>
          <a:ln w="9525">
            <a:noFill/>
            <a:miter lim="800000"/>
            <a:headEnd/>
            <a:tailEnd/>
          </a:ln>
        </p:spPr>
        <p:txBody>
          <a:bodyPr vert="horz" wrap="square" lIns="91436" tIns="45716" rIns="91436" bIns="45716"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2"/>
          <p:cNvSpPr>
            <a:spLocks noGrp="1"/>
          </p:cNvSpPr>
          <p:nvPr>
            <p:ph idx="10"/>
          </p:nvPr>
        </p:nvSpPr>
        <p:spPr bwMode="auto">
          <a:xfrm>
            <a:off x="4724400" y="1014418"/>
            <a:ext cx="4114800" cy="5081588"/>
          </a:xfrm>
          <a:prstGeom prst="rect">
            <a:avLst/>
          </a:prstGeom>
          <a:noFill/>
          <a:ln w="9525">
            <a:noFill/>
            <a:miter lim="800000"/>
            <a:headEnd/>
            <a:tailEnd/>
          </a:ln>
        </p:spPr>
        <p:txBody>
          <a:bodyPr vert="horz" wrap="square" lIns="91436" tIns="45716" rIns="91436" bIns="45716"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425023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Only Layout">
    <p:spTree>
      <p:nvGrpSpPr>
        <p:cNvPr id="1" name=""/>
        <p:cNvGrpSpPr/>
        <p:nvPr/>
      </p:nvGrpSpPr>
      <p:grpSpPr>
        <a:xfrm>
          <a:off x="0" y="0"/>
          <a:ext cx="0" cy="0"/>
          <a:chOff x="0" y="0"/>
          <a:chExt cx="0" cy="0"/>
        </a:xfrm>
      </p:grpSpPr>
      <p:pic>
        <p:nvPicPr>
          <p:cNvPr id="5" name="Picture 4" descr="3-bg.png"/>
          <p:cNvPicPr>
            <a:picLocks noChangeAspect="1"/>
          </p:cNvPicPr>
          <p:nvPr userDrawn="1"/>
        </p:nvPicPr>
        <p:blipFill>
          <a:blip r:embed="rId2" cstate="print"/>
          <a:stretch>
            <a:fillRect/>
          </a:stretch>
        </p:blipFill>
        <p:spPr>
          <a:xfrm>
            <a:off x="1" y="43277"/>
            <a:ext cx="9143998" cy="6814731"/>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 name="Text Placeholder 2"/>
          <p:cNvSpPr>
            <a:spLocks noGrp="1"/>
          </p:cNvSpPr>
          <p:nvPr>
            <p:ph type="body" idx="1"/>
          </p:nvPr>
        </p:nvSpPr>
        <p:spPr bwMode="auto">
          <a:xfrm>
            <a:off x="304805" y="914401"/>
            <a:ext cx="8534400" cy="5181600"/>
          </a:xfrm>
          <a:prstGeom prst="rect">
            <a:avLst/>
          </a:prstGeom>
          <a:noFill/>
          <a:ln w="9525">
            <a:noFill/>
            <a:miter lim="800000"/>
            <a:headEnd/>
            <a:tailEnd/>
          </a:ln>
        </p:spPr>
        <p:txBody>
          <a:bodyPr vert="horz" wrap="square" lIns="91436" tIns="45716" rIns="91436" bIns="45716"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descr="PPTlogo.png"/>
          <p:cNvPicPr>
            <a:picLocks noChangeAspect="1"/>
          </p:cNvPicPr>
          <p:nvPr userDrawn="1"/>
        </p:nvPicPr>
        <p:blipFill>
          <a:blip r:embed="rId3" cstate="print"/>
          <a:stretch>
            <a:fillRect/>
          </a:stretch>
        </p:blipFill>
        <p:spPr>
          <a:xfrm>
            <a:off x="7086600" y="37787"/>
            <a:ext cx="2082800" cy="800415"/>
          </a:xfrm>
          <a:prstGeom prst="rect">
            <a:avLst/>
          </a:prstGeom>
        </p:spPr>
      </p:pic>
      <p:sp>
        <p:nvSpPr>
          <p:cNvPr id="9" name="TextBox 8"/>
          <p:cNvSpPr txBox="1"/>
          <p:nvPr userDrawn="1"/>
        </p:nvSpPr>
        <p:spPr>
          <a:xfrm>
            <a:off x="1371602" y="6402693"/>
            <a:ext cx="6477000" cy="276999"/>
          </a:xfrm>
          <a:prstGeom prst="rect">
            <a:avLst/>
          </a:prstGeom>
          <a:noFill/>
        </p:spPr>
        <p:txBody>
          <a:bodyPr wrap="square" lIns="91436" tIns="45716" rIns="91436" bIns="45716" rtlCol="0">
            <a:spAutoFit/>
          </a:bodyPr>
          <a:lstStyle/>
          <a:p>
            <a:pPr algn="ctr" defTabSz="914328"/>
            <a:r>
              <a:rPr lang="en-US" sz="1200" cap="all" dirty="0">
                <a:solidFill>
                  <a:prstClr val="white"/>
                </a:solidFill>
                <a:latin typeface="Arial Narrow"/>
                <a:cs typeface="Arial Narrow"/>
              </a:rPr>
              <a:t>Core data processing software PLAN review | Seattle, </a:t>
            </a:r>
            <a:r>
              <a:rPr lang="en-US" sz="1200" cap="all" dirty="0" err="1">
                <a:solidFill>
                  <a:prstClr val="white"/>
                </a:solidFill>
                <a:latin typeface="Arial Narrow"/>
                <a:cs typeface="Arial Narrow"/>
              </a:rPr>
              <a:t>wa</a:t>
            </a:r>
            <a:r>
              <a:rPr lang="en-US" sz="1200" cap="all" dirty="0">
                <a:solidFill>
                  <a:prstClr val="white"/>
                </a:solidFill>
                <a:latin typeface="Arial Narrow"/>
                <a:cs typeface="Arial Narrow"/>
              </a:rPr>
              <a:t> | September 19-20, 2013</a:t>
            </a:r>
          </a:p>
        </p:txBody>
      </p:sp>
    </p:spTree>
    <p:extLst>
      <p:ext uri="{BB962C8B-B14F-4D97-AF65-F5344CB8AC3E}">
        <p14:creationId xmlns:p14="http://schemas.microsoft.com/office/powerpoint/2010/main" val="5970348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One 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2"/>
          <p:cNvSpPr>
            <a:spLocks noGrp="1"/>
          </p:cNvSpPr>
          <p:nvPr>
            <p:ph type="body" idx="1"/>
          </p:nvPr>
        </p:nvSpPr>
        <p:spPr bwMode="auto">
          <a:xfrm>
            <a:off x="304805" y="914401"/>
            <a:ext cx="8534400" cy="5181600"/>
          </a:xfrm>
          <a:prstGeom prst="rect">
            <a:avLst/>
          </a:prstGeom>
          <a:noFill/>
          <a:ln w="9525">
            <a:noFill/>
            <a:miter lim="800000"/>
            <a:headEnd/>
            <a:tailEnd/>
          </a:ln>
        </p:spPr>
        <p:txBody>
          <a:bodyPr vert="horz" wrap="square" lIns="91436" tIns="45716" rIns="91436" bIns="45716"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196458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wo 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 name="Text Placeholder 2"/>
          <p:cNvSpPr>
            <a:spLocks noGrp="1"/>
          </p:cNvSpPr>
          <p:nvPr>
            <p:ph idx="1"/>
          </p:nvPr>
        </p:nvSpPr>
        <p:spPr bwMode="auto">
          <a:xfrm>
            <a:off x="304805" y="1014418"/>
            <a:ext cx="4191000" cy="5081588"/>
          </a:xfrm>
          <a:prstGeom prst="rect">
            <a:avLst/>
          </a:prstGeom>
          <a:noFill/>
          <a:ln w="9525">
            <a:noFill/>
            <a:miter lim="800000"/>
            <a:headEnd/>
            <a:tailEnd/>
          </a:ln>
        </p:spPr>
        <p:txBody>
          <a:bodyPr vert="horz" wrap="square" lIns="91436" tIns="45716" rIns="91436" bIns="45716"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2"/>
          <p:cNvSpPr>
            <a:spLocks noGrp="1"/>
          </p:cNvSpPr>
          <p:nvPr>
            <p:ph idx="10"/>
          </p:nvPr>
        </p:nvSpPr>
        <p:spPr bwMode="auto">
          <a:xfrm>
            <a:off x="4724400" y="1014418"/>
            <a:ext cx="4114800" cy="5081588"/>
          </a:xfrm>
          <a:prstGeom prst="rect">
            <a:avLst/>
          </a:prstGeom>
          <a:noFill/>
          <a:ln w="9525">
            <a:noFill/>
            <a:miter lim="800000"/>
            <a:headEnd/>
            <a:tailEnd/>
          </a:ln>
        </p:spPr>
        <p:txBody>
          <a:bodyPr vert="horz" wrap="square" lIns="91436" tIns="45716" rIns="91436" bIns="45716"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02483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Only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168599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ain Title">
    <p:spTree>
      <p:nvGrpSpPr>
        <p:cNvPr id="1" name=""/>
        <p:cNvGrpSpPr/>
        <p:nvPr/>
      </p:nvGrpSpPr>
      <p:grpSpPr>
        <a:xfrm>
          <a:off x="0" y="0"/>
          <a:ext cx="0" cy="0"/>
          <a:chOff x="0" y="0"/>
          <a:chExt cx="0" cy="0"/>
        </a:xfrm>
      </p:grpSpPr>
      <p:pic>
        <p:nvPicPr>
          <p:cNvPr id="5" name="Picture 10" descr="LogoW-ShadowTransBack.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10421" y="0"/>
            <a:ext cx="1984375" cy="1117600"/>
          </a:xfrm>
          <a:prstGeom prst="rect">
            <a:avLst/>
          </a:prstGeom>
          <a:noFill/>
          <a:ln w="9525">
            <a:noFill/>
            <a:miter lim="800000"/>
            <a:headEnd/>
            <a:tailEnd/>
          </a:ln>
        </p:spPr>
      </p:pic>
      <p:sp>
        <p:nvSpPr>
          <p:cNvPr id="6" name="TextBox 5"/>
          <p:cNvSpPr txBox="1"/>
          <p:nvPr/>
        </p:nvSpPr>
        <p:spPr>
          <a:xfrm>
            <a:off x="457200" y="6503820"/>
            <a:ext cx="8229600" cy="246063"/>
          </a:xfrm>
          <a:prstGeom prst="rect">
            <a:avLst/>
          </a:prstGeom>
          <a:noFill/>
        </p:spPr>
        <p:txBody>
          <a:bodyPr lIns="91436" tIns="45716" rIns="91436" bIns="45716">
            <a:spAutoFit/>
          </a:bodyPr>
          <a:lstStyle/>
          <a:p>
            <a:pPr algn="ctr" defTabSz="914328">
              <a:defRPr/>
            </a:pPr>
            <a:r>
              <a:rPr lang="en-US" sz="1000" dirty="0" smtClean="0">
                <a:solidFill>
                  <a:prstClr val="white"/>
                </a:solidFill>
                <a:latin typeface="Calibri" charset="0"/>
              </a:rPr>
              <a:t>Name of Meeting </a:t>
            </a:r>
            <a:r>
              <a:rPr lang="en-US" sz="1000" dirty="0">
                <a:solidFill>
                  <a:prstClr val="white"/>
                </a:solidFill>
                <a:latin typeface="Calibri" charset="0"/>
              </a:rPr>
              <a:t>•</a:t>
            </a:r>
            <a:r>
              <a:rPr lang="en-US" sz="1000" dirty="0" smtClean="0">
                <a:solidFill>
                  <a:prstClr val="white"/>
                </a:solidFill>
                <a:latin typeface="Calibri" charset="0"/>
              </a:rPr>
              <a:t> Location </a:t>
            </a:r>
            <a:r>
              <a:rPr lang="en-US" sz="1000" dirty="0">
                <a:solidFill>
                  <a:prstClr val="white"/>
                </a:solidFill>
                <a:latin typeface="Calibri" charset="0"/>
              </a:rPr>
              <a:t>•</a:t>
            </a:r>
            <a:r>
              <a:rPr lang="en-US" sz="1000" dirty="0" smtClean="0">
                <a:solidFill>
                  <a:prstClr val="white"/>
                </a:solidFill>
                <a:latin typeface="Calibri" charset="0"/>
              </a:rPr>
              <a:t> Date  -  Change in Slide Master</a:t>
            </a:r>
            <a:endParaRPr lang="en-US" sz="1000" dirty="0">
              <a:solidFill>
                <a:prstClr val="white"/>
              </a:solidFill>
              <a:latin typeface="Calibri" charset="0"/>
            </a:endParaRPr>
          </a:p>
        </p:txBody>
      </p:sp>
      <p:pic>
        <p:nvPicPr>
          <p:cNvPr id="9" name="Picture 8" descr="Tele11-2012.jpg"/>
          <p:cNvPicPr>
            <a:picLocks noChangeAspect="1"/>
          </p:cNvPicPr>
          <p:nvPr userDrawn="1"/>
        </p:nvPicPr>
        <p:blipFill>
          <a:blip r:embed="rId3" cstate="print"/>
          <a:stretch>
            <a:fillRect/>
          </a:stretch>
        </p:blipFill>
        <p:spPr>
          <a:xfrm>
            <a:off x="0" y="-1"/>
            <a:ext cx="9144000" cy="6814733"/>
          </a:xfrm>
          <a:prstGeom prst="rect">
            <a:avLst/>
          </a:prstGeom>
        </p:spPr>
      </p:pic>
      <p:sp>
        <p:nvSpPr>
          <p:cNvPr id="4" name="Title 1"/>
          <p:cNvSpPr>
            <a:spLocks noGrp="1"/>
          </p:cNvSpPr>
          <p:nvPr>
            <p:ph type="ctrTitle" hasCustomPrompt="1"/>
          </p:nvPr>
        </p:nvSpPr>
        <p:spPr>
          <a:xfrm>
            <a:off x="685800" y="612649"/>
            <a:ext cx="7772400" cy="3113162"/>
          </a:xfrm>
        </p:spPr>
        <p:txBody>
          <a:bodyPr anchor="t"/>
          <a:lstStyle>
            <a:lvl1pPr algn="l">
              <a:defRPr sz="2800" b="1">
                <a:solidFill>
                  <a:srgbClr val="2284A4"/>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30928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77293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w Whit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66741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CD370D-1303-434F-88A5-0ADFA4B9C452}" type="datetimeFigureOut">
              <a:rPr lang="en-US" smtClean="0"/>
              <a:t>3/30/15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EC5245-0DDF-B840-A90C-6E863EE61EDE}"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2"/>
          <p:cNvSpPr>
            <a:spLocks noGrp="1"/>
          </p:cNvSpPr>
          <p:nvPr>
            <p:ph type="body" idx="1"/>
          </p:nvPr>
        </p:nvSpPr>
        <p:spPr bwMode="auto">
          <a:xfrm>
            <a:off x="304805" y="914401"/>
            <a:ext cx="8534400" cy="5181600"/>
          </a:xfrm>
          <a:prstGeom prst="rect">
            <a:avLst/>
          </a:prstGeom>
          <a:noFill/>
          <a:ln w="9525">
            <a:noFill/>
            <a:miter lim="800000"/>
            <a:headEnd/>
            <a:tailEnd/>
          </a:ln>
        </p:spPr>
        <p:txBody>
          <a:bodyPr vert="horz" wrap="square" lIns="91436" tIns="45716" rIns="91436"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535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ne Column w Whit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2"/>
          <p:cNvSpPr>
            <a:spLocks noGrp="1"/>
          </p:cNvSpPr>
          <p:nvPr>
            <p:ph type="body" idx="1"/>
          </p:nvPr>
        </p:nvSpPr>
        <p:spPr bwMode="auto">
          <a:xfrm>
            <a:off x="304805" y="914401"/>
            <a:ext cx="8534400" cy="5181600"/>
          </a:xfrm>
          <a:prstGeom prst="rect">
            <a:avLst/>
          </a:prstGeom>
          <a:noFill/>
          <a:ln w="9525">
            <a:noFill/>
            <a:miter lim="800000"/>
            <a:headEnd/>
            <a:tailEnd/>
          </a:ln>
        </p:spPr>
        <p:txBody>
          <a:bodyPr vert="horz" wrap="square" lIns="91436" tIns="45716" rIns="91436"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63861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One Colum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Text Placeholder 2"/>
          <p:cNvSpPr>
            <a:spLocks noGrp="1"/>
          </p:cNvSpPr>
          <p:nvPr>
            <p:ph type="body" idx="1"/>
          </p:nvPr>
        </p:nvSpPr>
        <p:spPr bwMode="auto">
          <a:xfrm>
            <a:off x="457207" y="1014414"/>
            <a:ext cx="8229601" cy="5310187"/>
          </a:xfrm>
          <a:prstGeom prst="rect">
            <a:avLst/>
          </a:prstGeom>
          <a:noFill/>
          <a:ln w="9525">
            <a:noFill/>
            <a:miter lim="800000"/>
            <a:headEnd/>
            <a:tailEnd/>
          </a:ln>
        </p:spPr>
        <p:txBody>
          <a:bodyPr vert="horz" wrap="square" lIns="91436" tIns="45716" rIns="91436" bIns="45716"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11855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ECD370D-1303-434F-88A5-0ADFA4B9C452}" type="datetimeFigureOut">
              <a:rPr lang="en-US" smtClean="0">
                <a:solidFill>
                  <a:prstClr val="white">
                    <a:tint val="75000"/>
                  </a:prstClr>
                </a:solidFill>
                <a:latin typeface="Corbel"/>
              </a:rPr>
              <a:pPr/>
              <a:t>3/30/15</a:t>
            </a:fld>
            <a:endParaRPr lang="en-US">
              <a:solidFill>
                <a:prstClr val="white">
                  <a:tint val="75000"/>
                </a:prstClr>
              </a:solidFill>
              <a:latin typeface="Corbe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orbel"/>
            </a:endParaRPr>
          </a:p>
        </p:txBody>
      </p:sp>
      <p:sp>
        <p:nvSpPr>
          <p:cNvPr id="6" name="Slide Number Placeholder 5"/>
          <p:cNvSpPr>
            <a:spLocks noGrp="1"/>
          </p:cNvSpPr>
          <p:nvPr>
            <p:ph type="sldNum" sz="quarter" idx="12"/>
          </p:nvPr>
        </p:nvSpPr>
        <p:spPr/>
        <p:txBody>
          <a:bodyPr/>
          <a:lstStyle/>
          <a:p>
            <a:fld id="{BBEC5245-0DDF-B840-A90C-6E863EE61EDE}" type="slidenum">
              <a:rPr lang="en-US" smtClean="0">
                <a:solidFill>
                  <a:prstClr val="white">
                    <a:tint val="75000"/>
                  </a:prstClr>
                </a:solidFill>
                <a:latin typeface="Corbel"/>
              </a:rPr>
              <a:pPr/>
              <a:t>‹#›</a:t>
            </a:fld>
            <a:endParaRPr lang="en-US">
              <a:solidFill>
                <a:prstClr val="white">
                  <a:tint val="75000"/>
                </a:prstClr>
              </a:solidFill>
              <a:latin typeface="Corbel"/>
            </a:endParaRPr>
          </a:p>
        </p:txBody>
      </p:sp>
    </p:spTree>
    <p:extLst>
      <p:ext uri="{BB962C8B-B14F-4D97-AF65-F5344CB8AC3E}">
        <p14:creationId xmlns:p14="http://schemas.microsoft.com/office/powerpoint/2010/main" val="21641616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CD370D-1303-434F-88A5-0ADFA4B9C452}" type="datetimeFigureOut">
              <a:rPr lang="en-US" smtClean="0">
                <a:solidFill>
                  <a:prstClr val="white">
                    <a:tint val="75000"/>
                  </a:prstClr>
                </a:solidFill>
                <a:latin typeface="Corbel"/>
              </a:rPr>
              <a:pPr/>
              <a:t>3/30/15</a:t>
            </a:fld>
            <a:endParaRPr lang="en-US">
              <a:solidFill>
                <a:prstClr val="white">
                  <a:tint val="75000"/>
                </a:prstClr>
              </a:solidFill>
              <a:latin typeface="Corbe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orbel"/>
            </a:endParaRPr>
          </a:p>
        </p:txBody>
      </p:sp>
      <p:sp>
        <p:nvSpPr>
          <p:cNvPr id="6" name="Slide Number Placeholder 5"/>
          <p:cNvSpPr>
            <a:spLocks noGrp="1"/>
          </p:cNvSpPr>
          <p:nvPr>
            <p:ph type="sldNum" sz="quarter" idx="12"/>
          </p:nvPr>
        </p:nvSpPr>
        <p:spPr/>
        <p:txBody>
          <a:bodyPr/>
          <a:lstStyle/>
          <a:p>
            <a:fld id="{BBEC5245-0DDF-B840-A90C-6E863EE61EDE}" type="slidenum">
              <a:rPr lang="en-US" smtClean="0">
                <a:solidFill>
                  <a:prstClr val="white">
                    <a:tint val="75000"/>
                  </a:prstClr>
                </a:solidFill>
                <a:latin typeface="Corbel"/>
              </a:rPr>
              <a:pPr/>
              <a:t>‹#›</a:t>
            </a:fld>
            <a:endParaRPr lang="en-US">
              <a:solidFill>
                <a:prstClr val="white">
                  <a:tint val="75000"/>
                </a:prstClr>
              </a:solidFill>
              <a:latin typeface="Corbel"/>
            </a:endParaRPr>
          </a:p>
        </p:txBody>
      </p:sp>
    </p:spTree>
    <p:extLst>
      <p:ext uri="{BB962C8B-B14F-4D97-AF65-F5344CB8AC3E}">
        <p14:creationId xmlns:p14="http://schemas.microsoft.com/office/powerpoint/2010/main" val="27366737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CD370D-1303-434F-88A5-0ADFA4B9C452}" type="datetimeFigureOut">
              <a:rPr lang="en-US" smtClean="0">
                <a:solidFill>
                  <a:prstClr val="white">
                    <a:tint val="75000"/>
                  </a:prstClr>
                </a:solidFill>
                <a:latin typeface="Corbel"/>
              </a:rPr>
              <a:pPr/>
              <a:t>3/30/15</a:t>
            </a:fld>
            <a:endParaRPr lang="en-US">
              <a:solidFill>
                <a:prstClr val="white">
                  <a:tint val="75000"/>
                </a:prstClr>
              </a:solidFill>
              <a:latin typeface="Corbe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orbel"/>
            </a:endParaRPr>
          </a:p>
        </p:txBody>
      </p:sp>
      <p:sp>
        <p:nvSpPr>
          <p:cNvPr id="6" name="Slide Number Placeholder 5"/>
          <p:cNvSpPr>
            <a:spLocks noGrp="1"/>
          </p:cNvSpPr>
          <p:nvPr>
            <p:ph type="sldNum" sz="quarter" idx="12"/>
          </p:nvPr>
        </p:nvSpPr>
        <p:spPr/>
        <p:txBody>
          <a:bodyPr/>
          <a:lstStyle/>
          <a:p>
            <a:fld id="{BBEC5245-0DDF-B840-A90C-6E863EE61EDE}" type="slidenum">
              <a:rPr lang="en-US" smtClean="0">
                <a:solidFill>
                  <a:prstClr val="white">
                    <a:tint val="75000"/>
                  </a:prstClr>
                </a:solidFill>
                <a:latin typeface="Corbel"/>
              </a:rPr>
              <a:pPr/>
              <a:t>‹#›</a:t>
            </a:fld>
            <a:endParaRPr lang="en-US">
              <a:solidFill>
                <a:prstClr val="white">
                  <a:tint val="75000"/>
                </a:prstClr>
              </a:solidFill>
              <a:latin typeface="Corbel"/>
            </a:endParaRPr>
          </a:p>
        </p:txBody>
      </p:sp>
    </p:spTree>
    <p:extLst>
      <p:ext uri="{BB962C8B-B14F-4D97-AF65-F5344CB8AC3E}">
        <p14:creationId xmlns:p14="http://schemas.microsoft.com/office/powerpoint/2010/main" val="15820204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ECD370D-1303-434F-88A5-0ADFA4B9C452}" type="datetimeFigureOut">
              <a:rPr lang="en-US" smtClean="0">
                <a:solidFill>
                  <a:prstClr val="white">
                    <a:tint val="75000"/>
                  </a:prstClr>
                </a:solidFill>
                <a:latin typeface="Corbel"/>
              </a:rPr>
              <a:pPr/>
              <a:t>3/30/15</a:t>
            </a:fld>
            <a:endParaRPr lang="en-US">
              <a:solidFill>
                <a:prstClr val="white">
                  <a:tint val="75000"/>
                </a:prstClr>
              </a:solidFill>
              <a:latin typeface="Corbe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orbel"/>
            </a:endParaRPr>
          </a:p>
        </p:txBody>
      </p:sp>
      <p:sp>
        <p:nvSpPr>
          <p:cNvPr id="7" name="Slide Number Placeholder 6"/>
          <p:cNvSpPr>
            <a:spLocks noGrp="1"/>
          </p:cNvSpPr>
          <p:nvPr>
            <p:ph type="sldNum" sz="quarter" idx="12"/>
          </p:nvPr>
        </p:nvSpPr>
        <p:spPr/>
        <p:txBody>
          <a:bodyPr/>
          <a:lstStyle/>
          <a:p>
            <a:fld id="{BBEC5245-0DDF-B840-A90C-6E863EE61EDE}" type="slidenum">
              <a:rPr lang="en-US" smtClean="0">
                <a:solidFill>
                  <a:prstClr val="white">
                    <a:tint val="75000"/>
                  </a:prstClr>
                </a:solidFill>
                <a:latin typeface="Corbel"/>
              </a:rPr>
              <a:pPr/>
              <a:t>‹#›</a:t>
            </a:fld>
            <a:endParaRPr lang="en-US">
              <a:solidFill>
                <a:prstClr val="white">
                  <a:tint val="75000"/>
                </a:prstClr>
              </a:solidFill>
              <a:latin typeface="Corbel"/>
            </a:endParaRPr>
          </a:p>
        </p:txBody>
      </p:sp>
    </p:spTree>
    <p:extLst>
      <p:ext uri="{BB962C8B-B14F-4D97-AF65-F5344CB8AC3E}">
        <p14:creationId xmlns:p14="http://schemas.microsoft.com/office/powerpoint/2010/main" val="28929254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ECD370D-1303-434F-88A5-0ADFA4B9C452}" type="datetimeFigureOut">
              <a:rPr lang="en-US" smtClean="0">
                <a:solidFill>
                  <a:prstClr val="white">
                    <a:tint val="75000"/>
                  </a:prstClr>
                </a:solidFill>
                <a:latin typeface="Corbel"/>
              </a:rPr>
              <a:pPr/>
              <a:t>3/30/15</a:t>
            </a:fld>
            <a:endParaRPr lang="en-US">
              <a:solidFill>
                <a:prstClr val="white">
                  <a:tint val="75000"/>
                </a:prstClr>
              </a:solidFill>
              <a:latin typeface="Corbe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latin typeface="Corbel"/>
            </a:endParaRPr>
          </a:p>
        </p:txBody>
      </p:sp>
      <p:sp>
        <p:nvSpPr>
          <p:cNvPr id="9" name="Slide Number Placeholder 8"/>
          <p:cNvSpPr>
            <a:spLocks noGrp="1"/>
          </p:cNvSpPr>
          <p:nvPr>
            <p:ph type="sldNum" sz="quarter" idx="12"/>
          </p:nvPr>
        </p:nvSpPr>
        <p:spPr/>
        <p:txBody>
          <a:bodyPr/>
          <a:lstStyle/>
          <a:p>
            <a:fld id="{BBEC5245-0DDF-B840-A90C-6E863EE61EDE}" type="slidenum">
              <a:rPr lang="en-US" smtClean="0">
                <a:solidFill>
                  <a:prstClr val="white">
                    <a:tint val="75000"/>
                  </a:prstClr>
                </a:solidFill>
                <a:latin typeface="Corbel"/>
              </a:rPr>
              <a:pPr/>
              <a:t>‹#›</a:t>
            </a:fld>
            <a:endParaRPr lang="en-US">
              <a:solidFill>
                <a:prstClr val="white">
                  <a:tint val="75000"/>
                </a:prstClr>
              </a:solidFill>
              <a:latin typeface="Corbel"/>
            </a:endParaRPr>
          </a:p>
        </p:txBody>
      </p:sp>
    </p:spTree>
    <p:extLst>
      <p:ext uri="{BB962C8B-B14F-4D97-AF65-F5344CB8AC3E}">
        <p14:creationId xmlns:p14="http://schemas.microsoft.com/office/powerpoint/2010/main" val="27914586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ECD370D-1303-434F-88A5-0ADFA4B9C452}" type="datetimeFigureOut">
              <a:rPr lang="en-US" smtClean="0">
                <a:solidFill>
                  <a:prstClr val="white">
                    <a:tint val="75000"/>
                  </a:prstClr>
                </a:solidFill>
                <a:latin typeface="Corbel"/>
              </a:rPr>
              <a:pPr/>
              <a:t>3/30/15</a:t>
            </a:fld>
            <a:endParaRPr lang="en-US">
              <a:solidFill>
                <a:prstClr val="white">
                  <a:tint val="75000"/>
                </a:prstClr>
              </a:solidFill>
              <a:latin typeface="Corbe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latin typeface="Corbel"/>
            </a:endParaRPr>
          </a:p>
        </p:txBody>
      </p:sp>
      <p:sp>
        <p:nvSpPr>
          <p:cNvPr id="5" name="Slide Number Placeholder 4"/>
          <p:cNvSpPr>
            <a:spLocks noGrp="1"/>
          </p:cNvSpPr>
          <p:nvPr>
            <p:ph type="sldNum" sz="quarter" idx="12"/>
          </p:nvPr>
        </p:nvSpPr>
        <p:spPr/>
        <p:txBody>
          <a:bodyPr/>
          <a:lstStyle/>
          <a:p>
            <a:fld id="{BBEC5245-0DDF-B840-A90C-6E863EE61EDE}" type="slidenum">
              <a:rPr lang="en-US" smtClean="0">
                <a:solidFill>
                  <a:prstClr val="white">
                    <a:tint val="75000"/>
                  </a:prstClr>
                </a:solidFill>
                <a:latin typeface="Corbel"/>
              </a:rPr>
              <a:pPr/>
              <a:t>‹#›</a:t>
            </a:fld>
            <a:endParaRPr lang="en-US">
              <a:solidFill>
                <a:prstClr val="white">
                  <a:tint val="75000"/>
                </a:prstClr>
              </a:solidFill>
              <a:latin typeface="Corbel"/>
            </a:endParaRPr>
          </a:p>
        </p:txBody>
      </p:sp>
    </p:spTree>
    <p:extLst>
      <p:ext uri="{BB962C8B-B14F-4D97-AF65-F5344CB8AC3E}">
        <p14:creationId xmlns:p14="http://schemas.microsoft.com/office/powerpoint/2010/main" val="15892224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CD370D-1303-434F-88A5-0ADFA4B9C452}" type="datetimeFigureOut">
              <a:rPr lang="en-US" smtClean="0">
                <a:solidFill>
                  <a:prstClr val="white">
                    <a:tint val="75000"/>
                  </a:prstClr>
                </a:solidFill>
                <a:latin typeface="Corbel"/>
              </a:rPr>
              <a:pPr/>
              <a:t>3/30/15</a:t>
            </a:fld>
            <a:endParaRPr lang="en-US">
              <a:solidFill>
                <a:prstClr val="white">
                  <a:tint val="75000"/>
                </a:prstClr>
              </a:solidFill>
              <a:latin typeface="Corbe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latin typeface="Corbel"/>
            </a:endParaRPr>
          </a:p>
        </p:txBody>
      </p:sp>
      <p:sp>
        <p:nvSpPr>
          <p:cNvPr id="4" name="Slide Number Placeholder 3"/>
          <p:cNvSpPr>
            <a:spLocks noGrp="1"/>
          </p:cNvSpPr>
          <p:nvPr>
            <p:ph type="sldNum" sz="quarter" idx="12"/>
          </p:nvPr>
        </p:nvSpPr>
        <p:spPr/>
        <p:txBody>
          <a:bodyPr/>
          <a:lstStyle/>
          <a:p>
            <a:fld id="{BBEC5245-0DDF-B840-A90C-6E863EE61EDE}" type="slidenum">
              <a:rPr lang="en-US" smtClean="0">
                <a:solidFill>
                  <a:prstClr val="white">
                    <a:tint val="75000"/>
                  </a:prstClr>
                </a:solidFill>
                <a:latin typeface="Corbel"/>
              </a:rPr>
              <a:pPr/>
              <a:t>‹#›</a:t>
            </a:fld>
            <a:endParaRPr lang="en-US">
              <a:solidFill>
                <a:prstClr val="white">
                  <a:tint val="75000"/>
                </a:prstClr>
              </a:solidFill>
              <a:latin typeface="Corbel"/>
            </a:endParaRPr>
          </a:p>
        </p:txBody>
      </p:sp>
    </p:spTree>
    <p:extLst>
      <p:ext uri="{BB962C8B-B14F-4D97-AF65-F5344CB8AC3E}">
        <p14:creationId xmlns:p14="http://schemas.microsoft.com/office/powerpoint/2010/main" val="3337577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ECD370D-1303-434F-88A5-0ADFA4B9C452}" type="datetimeFigureOut">
              <a:rPr lang="en-US" smtClean="0"/>
              <a:t>3/30/15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EC5245-0DDF-B840-A90C-6E863EE61EDE}"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CD370D-1303-434F-88A5-0ADFA4B9C452}" type="datetimeFigureOut">
              <a:rPr lang="en-US" smtClean="0">
                <a:solidFill>
                  <a:prstClr val="white">
                    <a:tint val="75000"/>
                  </a:prstClr>
                </a:solidFill>
                <a:latin typeface="Corbel"/>
              </a:rPr>
              <a:pPr/>
              <a:t>3/30/15</a:t>
            </a:fld>
            <a:endParaRPr lang="en-US">
              <a:solidFill>
                <a:prstClr val="white">
                  <a:tint val="75000"/>
                </a:prstClr>
              </a:solidFill>
              <a:latin typeface="Corbe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orbel"/>
            </a:endParaRPr>
          </a:p>
        </p:txBody>
      </p:sp>
      <p:sp>
        <p:nvSpPr>
          <p:cNvPr id="7" name="Slide Number Placeholder 6"/>
          <p:cNvSpPr>
            <a:spLocks noGrp="1"/>
          </p:cNvSpPr>
          <p:nvPr>
            <p:ph type="sldNum" sz="quarter" idx="12"/>
          </p:nvPr>
        </p:nvSpPr>
        <p:spPr/>
        <p:txBody>
          <a:bodyPr/>
          <a:lstStyle/>
          <a:p>
            <a:fld id="{BBEC5245-0DDF-B840-A90C-6E863EE61EDE}" type="slidenum">
              <a:rPr lang="en-US" smtClean="0">
                <a:solidFill>
                  <a:prstClr val="white">
                    <a:tint val="75000"/>
                  </a:prstClr>
                </a:solidFill>
                <a:latin typeface="Corbel"/>
              </a:rPr>
              <a:pPr/>
              <a:t>‹#›</a:t>
            </a:fld>
            <a:endParaRPr lang="en-US">
              <a:solidFill>
                <a:prstClr val="white">
                  <a:tint val="75000"/>
                </a:prstClr>
              </a:solidFill>
              <a:latin typeface="Corbel"/>
            </a:endParaRPr>
          </a:p>
        </p:txBody>
      </p:sp>
    </p:spTree>
    <p:extLst>
      <p:ext uri="{BB962C8B-B14F-4D97-AF65-F5344CB8AC3E}">
        <p14:creationId xmlns:p14="http://schemas.microsoft.com/office/powerpoint/2010/main" val="20931449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CD370D-1303-434F-88A5-0ADFA4B9C452}" type="datetimeFigureOut">
              <a:rPr lang="en-US" smtClean="0">
                <a:solidFill>
                  <a:prstClr val="white">
                    <a:tint val="75000"/>
                  </a:prstClr>
                </a:solidFill>
                <a:latin typeface="Corbel"/>
              </a:rPr>
              <a:pPr/>
              <a:t>3/30/15</a:t>
            </a:fld>
            <a:endParaRPr lang="en-US">
              <a:solidFill>
                <a:prstClr val="white">
                  <a:tint val="75000"/>
                </a:prstClr>
              </a:solidFill>
              <a:latin typeface="Corbe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orbel"/>
            </a:endParaRPr>
          </a:p>
        </p:txBody>
      </p:sp>
      <p:sp>
        <p:nvSpPr>
          <p:cNvPr id="7" name="Slide Number Placeholder 6"/>
          <p:cNvSpPr>
            <a:spLocks noGrp="1"/>
          </p:cNvSpPr>
          <p:nvPr>
            <p:ph type="sldNum" sz="quarter" idx="12"/>
          </p:nvPr>
        </p:nvSpPr>
        <p:spPr/>
        <p:txBody>
          <a:bodyPr/>
          <a:lstStyle/>
          <a:p>
            <a:fld id="{BBEC5245-0DDF-B840-A90C-6E863EE61EDE}" type="slidenum">
              <a:rPr lang="en-US" smtClean="0">
                <a:solidFill>
                  <a:prstClr val="white">
                    <a:tint val="75000"/>
                  </a:prstClr>
                </a:solidFill>
                <a:latin typeface="Corbel"/>
              </a:rPr>
              <a:pPr/>
              <a:t>‹#›</a:t>
            </a:fld>
            <a:endParaRPr lang="en-US">
              <a:solidFill>
                <a:prstClr val="white">
                  <a:tint val="75000"/>
                </a:prstClr>
              </a:solidFill>
              <a:latin typeface="Corbel"/>
            </a:endParaRPr>
          </a:p>
        </p:txBody>
      </p:sp>
    </p:spTree>
    <p:extLst>
      <p:ext uri="{BB962C8B-B14F-4D97-AF65-F5344CB8AC3E}">
        <p14:creationId xmlns:p14="http://schemas.microsoft.com/office/powerpoint/2010/main" val="35548571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CD370D-1303-434F-88A5-0ADFA4B9C452}" type="datetimeFigureOut">
              <a:rPr lang="en-US" smtClean="0">
                <a:solidFill>
                  <a:prstClr val="white">
                    <a:tint val="75000"/>
                  </a:prstClr>
                </a:solidFill>
                <a:latin typeface="Corbel"/>
              </a:rPr>
              <a:pPr/>
              <a:t>3/30/15</a:t>
            </a:fld>
            <a:endParaRPr lang="en-US">
              <a:solidFill>
                <a:prstClr val="white">
                  <a:tint val="75000"/>
                </a:prstClr>
              </a:solidFill>
              <a:latin typeface="Corbe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orbel"/>
            </a:endParaRPr>
          </a:p>
        </p:txBody>
      </p:sp>
      <p:sp>
        <p:nvSpPr>
          <p:cNvPr id="6" name="Slide Number Placeholder 5"/>
          <p:cNvSpPr>
            <a:spLocks noGrp="1"/>
          </p:cNvSpPr>
          <p:nvPr>
            <p:ph type="sldNum" sz="quarter" idx="12"/>
          </p:nvPr>
        </p:nvSpPr>
        <p:spPr/>
        <p:txBody>
          <a:bodyPr/>
          <a:lstStyle/>
          <a:p>
            <a:fld id="{BBEC5245-0DDF-B840-A90C-6E863EE61EDE}" type="slidenum">
              <a:rPr lang="en-US" smtClean="0">
                <a:solidFill>
                  <a:prstClr val="white">
                    <a:tint val="75000"/>
                  </a:prstClr>
                </a:solidFill>
                <a:latin typeface="Corbel"/>
              </a:rPr>
              <a:pPr/>
              <a:t>‹#›</a:t>
            </a:fld>
            <a:endParaRPr lang="en-US">
              <a:solidFill>
                <a:prstClr val="white">
                  <a:tint val="75000"/>
                </a:prstClr>
              </a:solidFill>
              <a:latin typeface="Corbel"/>
            </a:endParaRPr>
          </a:p>
        </p:txBody>
      </p:sp>
    </p:spTree>
    <p:extLst>
      <p:ext uri="{BB962C8B-B14F-4D97-AF65-F5344CB8AC3E}">
        <p14:creationId xmlns:p14="http://schemas.microsoft.com/office/powerpoint/2010/main" val="2989516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CD370D-1303-434F-88A5-0ADFA4B9C452}" type="datetimeFigureOut">
              <a:rPr lang="en-US" smtClean="0">
                <a:solidFill>
                  <a:prstClr val="white">
                    <a:tint val="75000"/>
                  </a:prstClr>
                </a:solidFill>
                <a:latin typeface="Corbel"/>
              </a:rPr>
              <a:pPr/>
              <a:t>3/30/15</a:t>
            </a:fld>
            <a:endParaRPr lang="en-US">
              <a:solidFill>
                <a:prstClr val="white">
                  <a:tint val="75000"/>
                </a:prstClr>
              </a:solidFill>
              <a:latin typeface="Corbe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orbel"/>
            </a:endParaRPr>
          </a:p>
        </p:txBody>
      </p:sp>
      <p:sp>
        <p:nvSpPr>
          <p:cNvPr id="6" name="Slide Number Placeholder 5"/>
          <p:cNvSpPr>
            <a:spLocks noGrp="1"/>
          </p:cNvSpPr>
          <p:nvPr>
            <p:ph type="sldNum" sz="quarter" idx="12"/>
          </p:nvPr>
        </p:nvSpPr>
        <p:spPr/>
        <p:txBody>
          <a:bodyPr/>
          <a:lstStyle/>
          <a:p>
            <a:fld id="{BBEC5245-0DDF-B840-A90C-6E863EE61EDE}" type="slidenum">
              <a:rPr lang="en-US" smtClean="0">
                <a:solidFill>
                  <a:prstClr val="white">
                    <a:tint val="75000"/>
                  </a:prstClr>
                </a:solidFill>
                <a:latin typeface="Corbel"/>
              </a:rPr>
              <a:pPr/>
              <a:t>‹#›</a:t>
            </a:fld>
            <a:endParaRPr lang="en-US">
              <a:solidFill>
                <a:prstClr val="white">
                  <a:tint val="75000"/>
                </a:prstClr>
              </a:solidFill>
              <a:latin typeface="Corbel"/>
            </a:endParaRPr>
          </a:p>
        </p:txBody>
      </p:sp>
    </p:spTree>
    <p:extLst>
      <p:ext uri="{BB962C8B-B14F-4D97-AF65-F5344CB8AC3E}">
        <p14:creationId xmlns:p14="http://schemas.microsoft.com/office/powerpoint/2010/main" val="39302426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Main Title">
    <p:spTree>
      <p:nvGrpSpPr>
        <p:cNvPr id="1" name=""/>
        <p:cNvGrpSpPr/>
        <p:nvPr/>
      </p:nvGrpSpPr>
      <p:grpSpPr>
        <a:xfrm>
          <a:off x="0" y="0"/>
          <a:ext cx="0" cy="0"/>
          <a:chOff x="0" y="0"/>
          <a:chExt cx="0" cy="0"/>
        </a:xfrm>
      </p:grpSpPr>
      <p:pic>
        <p:nvPicPr>
          <p:cNvPr id="5" name="Picture 10" descr="LogoW-ShadowTransBack.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10421" y="0"/>
            <a:ext cx="1984375" cy="1117600"/>
          </a:xfrm>
          <a:prstGeom prst="rect">
            <a:avLst/>
          </a:prstGeom>
          <a:noFill/>
          <a:ln w="9525">
            <a:noFill/>
            <a:miter lim="800000"/>
            <a:headEnd/>
            <a:tailEnd/>
          </a:ln>
        </p:spPr>
      </p:pic>
      <p:sp>
        <p:nvSpPr>
          <p:cNvPr id="6" name="TextBox 5"/>
          <p:cNvSpPr txBox="1"/>
          <p:nvPr/>
        </p:nvSpPr>
        <p:spPr>
          <a:xfrm>
            <a:off x="457200" y="6503820"/>
            <a:ext cx="8229600" cy="246063"/>
          </a:xfrm>
          <a:prstGeom prst="rect">
            <a:avLst/>
          </a:prstGeom>
          <a:noFill/>
        </p:spPr>
        <p:txBody>
          <a:bodyPr lIns="91436" tIns="45716" rIns="91436" bIns="45716">
            <a:spAutoFit/>
          </a:bodyPr>
          <a:lstStyle/>
          <a:p>
            <a:pPr algn="ctr" defTabSz="914328">
              <a:defRPr/>
            </a:pPr>
            <a:r>
              <a:rPr lang="en-US" sz="1000" dirty="0" smtClean="0">
                <a:solidFill>
                  <a:prstClr val="white"/>
                </a:solidFill>
                <a:latin typeface="Calibri" charset="0"/>
              </a:rPr>
              <a:t>Name of Meeting </a:t>
            </a:r>
            <a:r>
              <a:rPr lang="en-US" sz="1000" dirty="0">
                <a:solidFill>
                  <a:prstClr val="white"/>
                </a:solidFill>
                <a:latin typeface="Calibri" charset="0"/>
              </a:rPr>
              <a:t>•</a:t>
            </a:r>
            <a:r>
              <a:rPr lang="en-US" sz="1000" dirty="0" smtClean="0">
                <a:solidFill>
                  <a:prstClr val="white"/>
                </a:solidFill>
                <a:latin typeface="Calibri" charset="0"/>
              </a:rPr>
              <a:t> Location </a:t>
            </a:r>
            <a:r>
              <a:rPr lang="en-US" sz="1000" dirty="0">
                <a:solidFill>
                  <a:prstClr val="white"/>
                </a:solidFill>
                <a:latin typeface="Calibri" charset="0"/>
              </a:rPr>
              <a:t>•</a:t>
            </a:r>
            <a:r>
              <a:rPr lang="en-US" sz="1000" dirty="0" smtClean="0">
                <a:solidFill>
                  <a:prstClr val="white"/>
                </a:solidFill>
                <a:latin typeface="Calibri" charset="0"/>
              </a:rPr>
              <a:t> Date  -  Change in Slide Master</a:t>
            </a:r>
            <a:endParaRPr lang="en-US" sz="1000" dirty="0">
              <a:solidFill>
                <a:prstClr val="white"/>
              </a:solidFill>
              <a:latin typeface="Calibri" charset="0"/>
            </a:endParaRPr>
          </a:p>
        </p:txBody>
      </p:sp>
      <p:pic>
        <p:nvPicPr>
          <p:cNvPr id="9" name="Picture 8" descr="Tele11-2012.jpg"/>
          <p:cNvPicPr>
            <a:picLocks noChangeAspect="1"/>
          </p:cNvPicPr>
          <p:nvPr userDrawn="1"/>
        </p:nvPicPr>
        <p:blipFill>
          <a:blip r:embed="rId3" cstate="print"/>
          <a:stretch>
            <a:fillRect/>
          </a:stretch>
        </p:blipFill>
        <p:spPr>
          <a:xfrm>
            <a:off x="0" y="-1"/>
            <a:ext cx="9144000" cy="6814733"/>
          </a:xfrm>
          <a:prstGeom prst="rect">
            <a:avLst/>
          </a:prstGeom>
        </p:spPr>
      </p:pic>
      <p:sp>
        <p:nvSpPr>
          <p:cNvPr id="4" name="Title 1"/>
          <p:cNvSpPr>
            <a:spLocks noGrp="1"/>
          </p:cNvSpPr>
          <p:nvPr>
            <p:ph type="ctrTitle" hasCustomPrompt="1"/>
          </p:nvPr>
        </p:nvSpPr>
        <p:spPr>
          <a:xfrm>
            <a:off x="685800" y="612649"/>
            <a:ext cx="7772400" cy="3113162"/>
          </a:xfrm>
        </p:spPr>
        <p:txBody>
          <a:bodyPr anchor="t"/>
          <a:lstStyle>
            <a:lvl1pPr algn="l">
              <a:defRPr sz="2800" b="1">
                <a:solidFill>
                  <a:srgbClr val="2284A4"/>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838916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8427140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 Whit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522119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2"/>
          <p:cNvSpPr>
            <a:spLocks noGrp="1"/>
          </p:cNvSpPr>
          <p:nvPr>
            <p:ph type="body" idx="1"/>
          </p:nvPr>
        </p:nvSpPr>
        <p:spPr bwMode="auto">
          <a:xfrm>
            <a:off x="304805" y="914401"/>
            <a:ext cx="8534400" cy="5181600"/>
          </a:xfrm>
          <a:prstGeom prst="rect">
            <a:avLst/>
          </a:prstGeom>
          <a:noFill/>
          <a:ln w="9525">
            <a:noFill/>
            <a:miter lim="800000"/>
            <a:headEnd/>
            <a:tailEnd/>
          </a:ln>
        </p:spPr>
        <p:txBody>
          <a:bodyPr vert="horz" wrap="square" lIns="91436" tIns="45716" rIns="91436"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57640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ne Column w Whit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2"/>
          <p:cNvSpPr>
            <a:spLocks noGrp="1"/>
          </p:cNvSpPr>
          <p:nvPr>
            <p:ph type="body" idx="1"/>
          </p:nvPr>
        </p:nvSpPr>
        <p:spPr bwMode="auto">
          <a:xfrm>
            <a:off x="304805" y="914401"/>
            <a:ext cx="8534400" cy="5181600"/>
          </a:xfrm>
          <a:prstGeom prst="rect">
            <a:avLst/>
          </a:prstGeom>
          <a:noFill/>
          <a:ln w="9525">
            <a:noFill/>
            <a:miter lim="800000"/>
            <a:headEnd/>
            <a:tailEnd/>
          </a:ln>
        </p:spPr>
        <p:txBody>
          <a:bodyPr vert="horz" wrap="square" lIns="91436" tIns="45716" rIns="91436"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0735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85796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ECD370D-1303-434F-88A5-0ADFA4B9C452}" type="datetimeFigureOut">
              <a:rPr lang="en-US" smtClean="0"/>
              <a:t>3/30/15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EC5245-0DDF-B840-A90C-6E863EE61EDE}"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One Colum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Text Placeholder 2"/>
          <p:cNvSpPr>
            <a:spLocks noGrp="1"/>
          </p:cNvSpPr>
          <p:nvPr>
            <p:ph type="body" idx="1"/>
          </p:nvPr>
        </p:nvSpPr>
        <p:spPr bwMode="auto">
          <a:xfrm>
            <a:off x="457207" y="1014414"/>
            <a:ext cx="8229601" cy="5310187"/>
          </a:xfrm>
          <a:prstGeom prst="rect">
            <a:avLst/>
          </a:prstGeom>
          <a:noFill/>
          <a:ln w="9525">
            <a:noFill/>
            <a:miter lim="800000"/>
            <a:headEnd/>
            <a:tailEnd/>
          </a:ln>
        </p:spPr>
        <p:txBody>
          <a:bodyPr vert="horz" wrap="square" lIns="91436" tIns="45716" rIns="91436" bIns="45716"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56481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ECD370D-1303-434F-88A5-0ADFA4B9C452}" type="datetimeFigureOut">
              <a:rPr lang="en-US" smtClean="0"/>
              <a:t>3/30/15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EC5245-0DDF-B840-A90C-6E863EE61ED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CD370D-1303-434F-88A5-0ADFA4B9C452}" type="datetimeFigureOut">
              <a:rPr lang="en-US" smtClean="0"/>
              <a:t>3/30/15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EC5245-0DDF-B840-A90C-6E863EE61ED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CD370D-1303-434F-88A5-0ADFA4B9C452}" type="datetimeFigureOut">
              <a:rPr lang="en-US" smtClean="0"/>
              <a:t>3/30/15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EC5245-0DDF-B840-A90C-6E863EE61ED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CD370D-1303-434F-88A5-0ADFA4B9C452}" type="datetimeFigureOut">
              <a:rPr lang="en-US" smtClean="0"/>
              <a:t>3/30/15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EC5245-0DDF-B840-A90C-6E863EE61ED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theme" Target="../theme/theme2.xml"/><Relationship Id="rId17"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theme" Target="../theme/theme3.xml"/><Relationship Id="rId8" Type="http://schemas.openxmlformats.org/officeDocument/2006/relationships/image" Target="../media/image4.jpeg"/><Relationship Id="rId1" Type="http://schemas.openxmlformats.org/officeDocument/2006/relationships/slideLayout" Target="../slideLayouts/slideLayout27.xml"/><Relationship Id="rId2"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3.xml"/><Relationship Id="rId12" Type="http://schemas.openxmlformats.org/officeDocument/2006/relationships/theme" Target="../theme/theme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theme" Target="../theme/theme5.xml"/><Relationship Id="rId9" Type="http://schemas.openxmlformats.org/officeDocument/2006/relationships/image" Target="../media/image4.jpeg"/><Relationship Id="rId1" Type="http://schemas.openxmlformats.org/officeDocument/2006/relationships/slideLayout" Target="../slideLayouts/slideLayout44.xml"/><Relationship Id="rId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CD370D-1303-434F-88A5-0ADFA4B9C452}" type="datetimeFigureOut">
              <a:rPr lang="en-US" smtClean="0"/>
              <a:t>3/30/15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EC5245-0DDF-B840-A90C-6E863EE61EDE}"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8" name="Straight Connector 7"/>
          <p:cNvCxnSpPr>
            <a:cxnSpLocks noChangeShapeType="1"/>
          </p:cNvCxnSpPr>
          <p:nvPr/>
        </p:nvCxnSpPr>
        <p:spPr bwMode="auto">
          <a:xfrm rot="10800000">
            <a:off x="66683" y="808046"/>
            <a:ext cx="9028113" cy="1587"/>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1026" name="Title Placeholder 1"/>
          <p:cNvSpPr>
            <a:spLocks noGrp="1"/>
          </p:cNvSpPr>
          <p:nvPr>
            <p:ph type="title"/>
          </p:nvPr>
        </p:nvSpPr>
        <p:spPr bwMode="auto">
          <a:xfrm>
            <a:off x="1141132" y="142875"/>
            <a:ext cx="6188357" cy="557213"/>
          </a:xfrm>
          <a:prstGeom prst="rect">
            <a:avLst/>
          </a:prstGeom>
          <a:noFill/>
          <a:ln w="9525">
            <a:noFill/>
            <a:miter lim="800000"/>
            <a:headEnd/>
            <a:tailEnd/>
          </a:ln>
        </p:spPr>
        <p:txBody>
          <a:bodyPr vert="horz" wrap="square" lIns="91436" tIns="45716" rIns="91436" bIns="45716"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457207" y="1014414"/>
            <a:ext cx="8229601" cy="5310187"/>
          </a:xfrm>
          <a:prstGeom prst="rect">
            <a:avLst/>
          </a:prstGeom>
          <a:noFill/>
          <a:ln w="9525">
            <a:noFill/>
            <a:miter lim="800000"/>
            <a:headEnd/>
            <a:tailEnd/>
          </a:ln>
        </p:spPr>
        <p:txBody>
          <a:bodyPr vert="horz" wrap="square" lIns="91436" tIns="45716" rIns="91436" bIns="45716"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9" name="Straight Connector 8"/>
          <p:cNvCxnSpPr>
            <a:cxnSpLocks noChangeShapeType="1"/>
          </p:cNvCxnSpPr>
          <p:nvPr/>
        </p:nvCxnSpPr>
        <p:spPr bwMode="auto">
          <a:xfrm rot="10800000">
            <a:off x="66683" y="6497646"/>
            <a:ext cx="9028113" cy="1587"/>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12" name="TextBox 11"/>
          <p:cNvSpPr txBox="1"/>
          <p:nvPr/>
        </p:nvSpPr>
        <p:spPr>
          <a:xfrm>
            <a:off x="8424863" y="6521453"/>
            <a:ext cx="566737" cy="274638"/>
          </a:xfrm>
          <a:prstGeom prst="rect">
            <a:avLst/>
          </a:prstGeom>
          <a:noFill/>
        </p:spPr>
        <p:txBody>
          <a:bodyPr lIns="91436" tIns="45716" rIns="91436" bIns="45716">
            <a:prstTxWarp prst="textNoShape">
              <a:avLst/>
            </a:prstTxWarp>
            <a:spAutoFit/>
          </a:bodyPr>
          <a:lstStyle/>
          <a:p>
            <a:pPr defTabSz="457164"/>
            <a:fld id="{A51F6B24-625B-6B48-B1AE-970688573CDB}" type="slidenum">
              <a:rPr lang="en-US" sz="1200">
                <a:solidFill>
                  <a:prstClr val="black"/>
                </a:solidFill>
                <a:latin typeface="Calibri"/>
              </a:rPr>
              <a:pPr defTabSz="457164"/>
              <a:t>‹#›</a:t>
            </a:fld>
            <a:endParaRPr lang="en-US" sz="1200">
              <a:solidFill>
                <a:prstClr val="black"/>
              </a:solidFill>
              <a:latin typeface="Calibri"/>
            </a:endParaRPr>
          </a:p>
        </p:txBody>
      </p:sp>
      <p:pic>
        <p:nvPicPr>
          <p:cNvPr id="1031" name="Picture 10" descr="LogoW-ShadowTransBack.png"/>
          <p:cNvPicPr>
            <a:picLocks noChangeAspect="1"/>
          </p:cNvPicPr>
          <p:nvPr/>
        </p:nvPicPr>
        <p:blipFill>
          <a:blip r:embed="rId17" cstate="print"/>
          <a:srcRect/>
          <a:stretch>
            <a:fillRect/>
          </a:stretch>
        </p:blipFill>
        <p:spPr bwMode="auto">
          <a:xfrm>
            <a:off x="7110421" y="0"/>
            <a:ext cx="1984375" cy="1117600"/>
          </a:xfrm>
          <a:prstGeom prst="rect">
            <a:avLst/>
          </a:prstGeom>
          <a:noFill/>
          <a:ln w="9525">
            <a:noFill/>
            <a:miter lim="800000"/>
            <a:headEnd/>
            <a:tailEnd/>
          </a:ln>
        </p:spPr>
      </p:pic>
      <p:sp>
        <p:nvSpPr>
          <p:cNvPr id="10" name="TextBox 9"/>
          <p:cNvSpPr txBox="1"/>
          <p:nvPr/>
        </p:nvSpPr>
        <p:spPr>
          <a:xfrm>
            <a:off x="457200" y="6521458"/>
            <a:ext cx="8229600" cy="246221"/>
          </a:xfrm>
          <a:prstGeom prst="rect">
            <a:avLst/>
          </a:prstGeom>
          <a:noFill/>
        </p:spPr>
        <p:txBody>
          <a:bodyPr lIns="91436" tIns="45716" rIns="91436" bIns="45716">
            <a:prstTxWarp prst="textNoShape">
              <a:avLst/>
            </a:prstTxWarp>
            <a:spAutoFit/>
          </a:bodyPr>
          <a:lstStyle/>
          <a:p>
            <a:pPr algn="ctr">
              <a:defRPr/>
            </a:pPr>
            <a:r>
              <a:rPr lang="en-US" sz="1000" dirty="0" smtClean="0">
                <a:solidFill>
                  <a:prstClr val="white">
                    <a:lumMod val="65000"/>
                  </a:prstClr>
                </a:solidFill>
                <a:latin typeface="Calibri"/>
              </a:rPr>
              <a:t>Big Data in Astronomy</a:t>
            </a:r>
            <a:r>
              <a:rPr lang="en-US" sz="1000" baseline="0" dirty="0" smtClean="0">
                <a:solidFill>
                  <a:prstClr val="white">
                    <a:lumMod val="65000"/>
                  </a:prstClr>
                </a:solidFill>
                <a:latin typeface="Calibri"/>
              </a:rPr>
              <a:t> – Introduction to Large Surveys</a:t>
            </a:r>
            <a:endParaRPr lang="en-US" sz="1000" dirty="0">
              <a:solidFill>
                <a:prstClr val="white">
                  <a:lumMod val="65000"/>
                </a:prstClr>
              </a:solidFill>
              <a:latin typeface="Calibri"/>
            </a:endParaRPr>
          </a:p>
        </p:txBody>
      </p:sp>
    </p:spTree>
    <p:extLst>
      <p:ext uri="{BB962C8B-B14F-4D97-AF65-F5344CB8AC3E}">
        <p14:creationId xmlns:p14="http://schemas.microsoft.com/office/powerpoint/2010/main" val="422545809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timing>
    <p:tnLst>
      <p:par>
        <p:cTn xmlns:p14="http://schemas.microsoft.com/office/powerpoint/2010/main" id="1" dur="indefinite" restart="never" nodeType="tmRoot"/>
      </p:par>
    </p:tnLst>
  </p:timing>
  <p:txStyles>
    <p:titleStyle>
      <a:lvl1pPr algn="ctr" defTabSz="457164" rtl="0" eaLnBrk="1" fontAlgn="base" hangingPunct="1">
        <a:spcBef>
          <a:spcPct val="0"/>
        </a:spcBef>
        <a:spcAft>
          <a:spcPct val="0"/>
        </a:spcAft>
        <a:defRPr sz="2400" kern="1200">
          <a:solidFill>
            <a:srgbClr val="1F497D"/>
          </a:solidFill>
          <a:latin typeface="+mj-lt"/>
          <a:ea typeface="ＭＳ Ｐゴシック" charset="-128"/>
          <a:cs typeface="ＭＳ Ｐゴシック" charset="-128"/>
        </a:defRPr>
      </a:lvl1pPr>
      <a:lvl2pPr algn="ctr" defTabSz="457164"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2pPr>
      <a:lvl3pPr algn="ctr" defTabSz="457164"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3pPr>
      <a:lvl4pPr algn="ctr" defTabSz="457164"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4pPr>
      <a:lvl5pPr algn="ctr" defTabSz="457164"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5pPr>
      <a:lvl6pPr marL="457164" algn="ctr" defTabSz="457164"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6pPr>
      <a:lvl7pPr marL="914328" algn="ctr" defTabSz="457164"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7pPr>
      <a:lvl8pPr marL="1371492" algn="ctr" defTabSz="457164"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8pPr>
      <a:lvl9pPr marL="1828656" algn="ctr" defTabSz="457164"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873" indent="-342873" algn="l" defTabSz="457164" rtl="0" eaLnBrk="1" fontAlgn="base" hangingPunct="1">
        <a:spcBef>
          <a:spcPct val="20000"/>
        </a:spcBef>
        <a:spcAft>
          <a:spcPct val="0"/>
        </a:spcAft>
        <a:buFont typeface="Arial" charset="0"/>
        <a:buChar char="−"/>
        <a:defRPr sz="2400" kern="1200">
          <a:solidFill>
            <a:srgbClr val="1F497D"/>
          </a:solidFill>
          <a:latin typeface="+mn-lt"/>
          <a:ea typeface="ＭＳ Ｐゴシック" charset="-128"/>
          <a:cs typeface="ＭＳ Ｐゴシック" charset="-128"/>
        </a:defRPr>
      </a:lvl1pPr>
      <a:lvl2pPr marL="742891" indent="-285726" algn="l" defTabSz="457164" rtl="0" eaLnBrk="1" fontAlgn="base" hangingPunct="1">
        <a:spcBef>
          <a:spcPct val="20000"/>
        </a:spcBef>
        <a:spcAft>
          <a:spcPct val="0"/>
        </a:spcAft>
        <a:buFont typeface="Arial" charset="0"/>
        <a:buChar char="–"/>
        <a:defRPr sz="2400" kern="1200">
          <a:solidFill>
            <a:srgbClr val="1F497D"/>
          </a:solidFill>
          <a:latin typeface="+mn-lt"/>
          <a:ea typeface="ＭＳ Ｐゴシック" charset="-128"/>
          <a:cs typeface="+mn-cs"/>
        </a:defRPr>
      </a:lvl2pPr>
      <a:lvl3pPr marL="1142910" indent="-228582" algn="l" defTabSz="457164" rtl="0" eaLnBrk="1" fontAlgn="base" hangingPunct="1">
        <a:spcBef>
          <a:spcPct val="20000"/>
        </a:spcBef>
        <a:spcAft>
          <a:spcPct val="0"/>
        </a:spcAft>
        <a:buFont typeface="Arial" charset="0"/>
        <a:buChar char="•"/>
        <a:defRPr sz="2400" kern="1200">
          <a:solidFill>
            <a:srgbClr val="1F497D"/>
          </a:solidFill>
          <a:latin typeface="+mn-lt"/>
          <a:ea typeface="ＭＳ Ｐゴシック" charset="-128"/>
          <a:cs typeface="+mn-cs"/>
        </a:defRPr>
      </a:lvl3pPr>
      <a:lvl4pPr marL="1600072" indent="-228582" algn="l" defTabSz="457164" rtl="0" eaLnBrk="1" fontAlgn="base" hangingPunct="1">
        <a:spcBef>
          <a:spcPct val="20000"/>
        </a:spcBef>
        <a:spcAft>
          <a:spcPct val="0"/>
        </a:spcAft>
        <a:buFont typeface="Arial" charset="0"/>
        <a:buChar char="–"/>
        <a:defRPr sz="2000" kern="1200">
          <a:solidFill>
            <a:srgbClr val="1F497D"/>
          </a:solidFill>
          <a:latin typeface="+mn-lt"/>
          <a:ea typeface="ＭＳ Ｐゴシック" charset="-128"/>
          <a:cs typeface="+mn-cs"/>
        </a:defRPr>
      </a:lvl4pPr>
      <a:lvl5pPr marL="2057235" indent="-228582" algn="l" defTabSz="457164" rtl="0" eaLnBrk="1" fontAlgn="base" hangingPunct="1">
        <a:spcBef>
          <a:spcPct val="20000"/>
        </a:spcBef>
        <a:spcAft>
          <a:spcPct val="0"/>
        </a:spcAft>
        <a:buFont typeface="Arial" charset="0"/>
        <a:buChar char="»"/>
        <a:defRPr sz="2000" kern="1200">
          <a:solidFill>
            <a:srgbClr val="1F497D"/>
          </a:solidFill>
          <a:latin typeface="+mn-lt"/>
          <a:ea typeface="ＭＳ Ｐゴシック" charset="-128"/>
          <a:cs typeface="+mn-cs"/>
        </a:defRPr>
      </a:lvl5pPr>
      <a:lvl6pPr marL="2514400" indent="-228582" algn="l" defTabSz="457164" rtl="0" eaLnBrk="1" latinLnBrk="0" hangingPunct="1">
        <a:spcBef>
          <a:spcPct val="20000"/>
        </a:spcBef>
        <a:buFont typeface="Arial"/>
        <a:buChar char="•"/>
        <a:defRPr sz="2000" kern="1200">
          <a:solidFill>
            <a:schemeClr val="tx1"/>
          </a:solidFill>
          <a:latin typeface="+mn-lt"/>
          <a:ea typeface="+mn-ea"/>
          <a:cs typeface="+mn-cs"/>
        </a:defRPr>
      </a:lvl6pPr>
      <a:lvl7pPr marL="2971563" indent="-228582" algn="l" defTabSz="457164" rtl="0" eaLnBrk="1" latinLnBrk="0" hangingPunct="1">
        <a:spcBef>
          <a:spcPct val="20000"/>
        </a:spcBef>
        <a:buFont typeface="Arial"/>
        <a:buChar char="•"/>
        <a:defRPr sz="2000" kern="1200">
          <a:solidFill>
            <a:schemeClr val="tx1"/>
          </a:solidFill>
          <a:latin typeface="+mn-lt"/>
          <a:ea typeface="+mn-ea"/>
          <a:cs typeface="+mn-cs"/>
        </a:defRPr>
      </a:lvl7pPr>
      <a:lvl8pPr marL="3428726" indent="-228582" algn="l" defTabSz="457164" rtl="0" eaLnBrk="1" latinLnBrk="0" hangingPunct="1">
        <a:spcBef>
          <a:spcPct val="20000"/>
        </a:spcBef>
        <a:buFont typeface="Arial"/>
        <a:buChar char="•"/>
        <a:defRPr sz="2000" kern="1200">
          <a:solidFill>
            <a:schemeClr val="tx1"/>
          </a:solidFill>
          <a:latin typeface="+mn-lt"/>
          <a:ea typeface="+mn-ea"/>
          <a:cs typeface="+mn-cs"/>
        </a:defRPr>
      </a:lvl8pPr>
      <a:lvl9pPr marL="3885888" indent="-228582" algn="l" defTabSz="45716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4" rtl="0" eaLnBrk="1" latinLnBrk="0" hangingPunct="1">
        <a:defRPr sz="1800" kern="1200">
          <a:solidFill>
            <a:schemeClr val="tx1"/>
          </a:solidFill>
          <a:latin typeface="+mn-lt"/>
          <a:ea typeface="+mn-ea"/>
          <a:cs typeface="+mn-cs"/>
        </a:defRPr>
      </a:lvl1pPr>
      <a:lvl2pPr marL="457164" algn="l" defTabSz="457164" rtl="0" eaLnBrk="1" latinLnBrk="0" hangingPunct="1">
        <a:defRPr sz="1800" kern="1200">
          <a:solidFill>
            <a:schemeClr val="tx1"/>
          </a:solidFill>
          <a:latin typeface="+mn-lt"/>
          <a:ea typeface="+mn-ea"/>
          <a:cs typeface="+mn-cs"/>
        </a:defRPr>
      </a:lvl2pPr>
      <a:lvl3pPr marL="914328" algn="l" defTabSz="457164" rtl="0" eaLnBrk="1" latinLnBrk="0" hangingPunct="1">
        <a:defRPr sz="1800" kern="1200">
          <a:solidFill>
            <a:schemeClr val="tx1"/>
          </a:solidFill>
          <a:latin typeface="+mn-lt"/>
          <a:ea typeface="+mn-ea"/>
          <a:cs typeface="+mn-cs"/>
        </a:defRPr>
      </a:lvl3pPr>
      <a:lvl4pPr marL="1371492" algn="l" defTabSz="457164" rtl="0" eaLnBrk="1" latinLnBrk="0" hangingPunct="1">
        <a:defRPr sz="1800" kern="1200">
          <a:solidFill>
            <a:schemeClr val="tx1"/>
          </a:solidFill>
          <a:latin typeface="+mn-lt"/>
          <a:ea typeface="+mn-ea"/>
          <a:cs typeface="+mn-cs"/>
        </a:defRPr>
      </a:lvl4pPr>
      <a:lvl5pPr marL="1828656" algn="l" defTabSz="457164" rtl="0" eaLnBrk="1" latinLnBrk="0" hangingPunct="1">
        <a:defRPr sz="1800" kern="1200">
          <a:solidFill>
            <a:schemeClr val="tx1"/>
          </a:solidFill>
          <a:latin typeface="+mn-lt"/>
          <a:ea typeface="+mn-ea"/>
          <a:cs typeface="+mn-cs"/>
        </a:defRPr>
      </a:lvl5pPr>
      <a:lvl6pPr marL="2285820" algn="l" defTabSz="457164" rtl="0" eaLnBrk="1" latinLnBrk="0" hangingPunct="1">
        <a:defRPr sz="1800" kern="1200">
          <a:solidFill>
            <a:schemeClr val="tx1"/>
          </a:solidFill>
          <a:latin typeface="+mn-lt"/>
          <a:ea typeface="+mn-ea"/>
          <a:cs typeface="+mn-cs"/>
        </a:defRPr>
      </a:lvl6pPr>
      <a:lvl7pPr marL="2742984" algn="l" defTabSz="457164" rtl="0" eaLnBrk="1" latinLnBrk="0" hangingPunct="1">
        <a:defRPr sz="1800" kern="1200">
          <a:solidFill>
            <a:schemeClr val="tx1"/>
          </a:solidFill>
          <a:latin typeface="+mn-lt"/>
          <a:ea typeface="+mn-ea"/>
          <a:cs typeface="+mn-cs"/>
        </a:defRPr>
      </a:lvl7pPr>
      <a:lvl8pPr marL="3200144" algn="l" defTabSz="457164" rtl="0" eaLnBrk="1" latinLnBrk="0" hangingPunct="1">
        <a:defRPr sz="1800" kern="1200">
          <a:solidFill>
            <a:schemeClr val="tx1"/>
          </a:solidFill>
          <a:latin typeface="+mn-lt"/>
          <a:ea typeface="+mn-ea"/>
          <a:cs typeface="+mn-cs"/>
        </a:defRPr>
      </a:lvl8pPr>
      <a:lvl9pPr marL="3657308" algn="l" defTabSz="45716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4" y="152404"/>
            <a:ext cx="6188357" cy="557213"/>
          </a:xfrm>
          <a:prstGeom prst="rect">
            <a:avLst/>
          </a:prstGeom>
          <a:noFill/>
          <a:ln w="9525">
            <a:noFill/>
            <a:miter lim="800000"/>
            <a:headEnd/>
            <a:tailEnd/>
          </a:ln>
        </p:spPr>
        <p:txBody>
          <a:bodyPr vert="horz" wrap="square" lIns="91436" tIns="45716" rIns="91436" bIns="45716" numCol="1" anchor="ctr" anchorCtr="0" compatLnSpc="1">
            <a:prstTxWarp prst="textNoShape">
              <a:avLst/>
            </a:prstTxWarp>
          </a:bodyPr>
          <a:lstStyle/>
          <a:p>
            <a:pPr lvl="0"/>
            <a:r>
              <a:rPr lang="en-US" dirty="0" smtClean="0"/>
              <a:t>Click to edit Master title style</a:t>
            </a:r>
            <a:endParaRPr lang="en-US" dirty="0"/>
          </a:p>
        </p:txBody>
      </p:sp>
      <p:sp>
        <p:nvSpPr>
          <p:cNvPr id="1027" name="Text Placeholder 2"/>
          <p:cNvSpPr>
            <a:spLocks noGrp="1"/>
          </p:cNvSpPr>
          <p:nvPr>
            <p:ph type="body" idx="1"/>
          </p:nvPr>
        </p:nvSpPr>
        <p:spPr bwMode="auto">
          <a:xfrm>
            <a:off x="304801" y="914403"/>
            <a:ext cx="8534399" cy="5181601"/>
          </a:xfrm>
          <a:prstGeom prst="rect">
            <a:avLst/>
          </a:prstGeom>
          <a:noFill/>
          <a:ln w="9525">
            <a:noFill/>
            <a:miter lim="800000"/>
            <a:headEnd/>
            <a:tailEnd/>
          </a:ln>
        </p:spPr>
        <p:txBody>
          <a:bodyPr vert="horz" wrap="square" lIns="91436" tIns="45716" rIns="91436"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Box 11"/>
          <p:cNvSpPr txBox="1"/>
          <p:nvPr/>
        </p:nvSpPr>
        <p:spPr>
          <a:xfrm>
            <a:off x="8424863" y="6400808"/>
            <a:ext cx="566737" cy="246221"/>
          </a:xfrm>
          <a:prstGeom prst="rect">
            <a:avLst/>
          </a:prstGeom>
          <a:noFill/>
        </p:spPr>
        <p:txBody>
          <a:bodyPr lIns="91436" tIns="45716" rIns="91436" bIns="45716">
            <a:prstTxWarp prst="textNoShape">
              <a:avLst/>
            </a:prstTxWarp>
            <a:spAutoFit/>
          </a:bodyPr>
          <a:lstStyle/>
          <a:p>
            <a:pPr defTabSz="457164"/>
            <a:fld id="{A51F6B24-625B-6B48-B1AE-970688573CDB}" type="slidenum">
              <a:rPr lang="en-US" sz="1000">
                <a:solidFill>
                  <a:prstClr val="white"/>
                </a:solidFill>
                <a:latin typeface="Arial Narrow"/>
                <a:cs typeface="Arial Narrow"/>
              </a:rPr>
              <a:pPr defTabSz="457164"/>
              <a:t>‹#›</a:t>
            </a:fld>
            <a:endParaRPr lang="en-US" sz="1000" dirty="0">
              <a:solidFill>
                <a:prstClr val="white"/>
              </a:solidFill>
              <a:latin typeface="Arial Narrow"/>
              <a:cs typeface="Arial Narrow"/>
            </a:endParaRPr>
          </a:p>
        </p:txBody>
      </p:sp>
      <p:sp>
        <p:nvSpPr>
          <p:cNvPr id="7" name="TextBox 6"/>
          <p:cNvSpPr txBox="1"/>
          <p:nvPr/>
        </p:nvSpPr>
        <p:spPr>
          <a:xfrm>
            <a:off x="1090145" y="6400808"/>
            <a:ext cx="7039914" cy="276991"/>
          </a:xfrm>
          <a:prstGeom prst="rect">
            <a:avLst/>
          </a:prstGeom>
          <a:noFill/>
        </p:spPr>
        <p:txBody>
          <a:bodyPr wrap="square" lIns="91436" tIns="45716" rIns="91436" bIns="45716" rtlCol="0">
            <a:spAutoFit/>
          </a:bodyPr>
          <a:lstStyle/>
          <a:p>
            <a:pPr algn="ctr" defTabSz="914400"/>
            <a:r>
              <a:rPr lang="en-US" sz="1200" cap="all" dirty="0" smtClean="0">
                <a:solidFill>
                  <a:prstClr val="white"/>
                </a:solidFill>
                <a:latin typeface="Arial Narrow"/>
                <a:cs typeface="Arial Narrow"/>
              </a:rPr>
              <a:t>Big Data in Astronomy – Introduction to Large Surveys</a:t>
            </a:r>
          </a:p>
        </p:txBody>
      </p:sp>
    </p:spTree>
    <p:extLst>
      <p:ext uri="{BB962C8B-B14F-4D97-AF65-F5344CB8AC3E}">
        <p14:creationId xmlns:p14="http://schemas.microsoft.com/office/powerpoint/2010/main" val="206688028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3" r:id="rId6"/>
  </p:sldLayoutIdLst>
  <p:timing>
    <p:tnLst>
      <p:par>
        <p:cTn xmlns:p14="http://schemas.microsoft.com/office/powerpoint/2010/main" id="1" dur="indefinite" restart="never" nodeType="tmRoot"/>
      </p:par>
    </p:tnLst>
  </p:timing>
  <p:txStyles>
    <p:titleStyle>
      <a:lvl1pPr algn="l" defTabSz="457164" rtl="0" eaLnBrk="1" fontAlgn="base" hangingPunct="1">
        <a:spcBef>
          <a:spcPct val="0"/>
        </a:spcBef>
        <a:spcAft>
          <a:spcPct val="0"/>
        </a:spcAft>
        <a:defRPr sz="2400" b="1" kern="1200">
          <a:solidFill>
            <a:srgbClr val="2284A4"/>
          </a:solidFill>
          <a:latin typeface="+mj-lt"/>
          <a:ea typeface="ＭＳ Ｐゴシック" charset="-128"/>
          <a:cs typeface="ＭＳ Ｐゴシック" charset="-128"/>
        </a:defRPr>
      </a:lvl1pPr>
      <a:lvl2pPr algn="ctr" defTabSz="457164"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2pPr>
      <a:lvl3pPr algn="ctr" defTabSz="457164"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3pPr>
      <a:lvl4pPr algn="ctr" defTabSz="457164"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4pPr>
      <a:lvl5pPr algn="ctr" defTabSz="457164"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5pPr>
      <a:lvl6pPr marL="457164" algn="ctr" defTabSz="457164"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6pPr>
      <a:lvl7pPr marL="914328" algn="ctr" defTabSz="457164"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7pPr>
      <a:lvl8pPr marL="1371492" algn="ctr" defTabSz="457164"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8pPr>
      <a:lvl9pPr marL="1828656" algn="ctr" defTabSz="457164"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873" indent="-342873" algn="l" defTabSz="457164"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ＭＳ Ｐゴシック" charset="-128"/>
        </a:defRPr>
      </a:lvl1pPr>
      <a:lvl2pPr marL="742891" indent="-285726" algn="l" defTabSz="457164" rtl="0" eaLnBrk="1" fontAlgn="base" hangingPunct="1">
        <a:spcBef>
          <a:spcPct val="20000"/>
        </a:spcBef>
        <a:spcAft>
          <a:spcPct val="0"/>
        </a:spcAft>
        <a:buFont typeface="Arial"/>
        <a:buChar char="•"/>
        <a:defRPr sz="2000" kern="1200">
          <a:solidFill>
            <a:schemeClr val="tx1"/>
          </a:solidFill>
          <a:latin typeface="+mn-lt"/>
          <a:ea typeface="ＭＳ Ｐゴシック" charset="-128"/>
          <a:cs typeface="+mn-cs"/>
        </a:defRPr>
      </a:lvl2pPr>
      <a:lvl3pPr marL="1142910" indent="-228582" algn="l" defTabSz="457164" rtl="0" eaLnBrk="1" fontAlgn="base" hangingPunct="1">
        <a:spcBef>
          <a:spcPct val="20000"/>
        </a:spcBef>
        <a:spcAft>
          <a:spcPct val="0"/>
        </a:spcAft>
        <a:buFont typeface="Lucida Grande"/>
        <a:buChar char="-"/>
        <a:defRPr sz="1800" kern="1200">
          <a:solidFill>
            <a:schemeClr val="tx1"/>
          </a:solidFill>
          <a:latin typeface="+mn-lt"/>
          <a:ea typeface="ＭＳ Ｐゴシック" charset="-128"/>
          <a:cs typeface="+mn-cs"/>
        </a:defRPr>
      </a:lvl3pPr>
      <a:lvl4pPr marL="1600072" indent="-228582" algn="l" defTabSz="457164" rtl="0" eaLnBrk="1" fontAlgn="base" hangingPunct="1">
        <a:spcBef>
          <a:spcPct val="20000"/>
        </a:spcBef>
        <a:spcAft>
          <a:spcPct val="0"/>
        </a:spcAft>
        <a:buFont typeface="Arial"/>
        <a:buChar char="•"/>
        <a:defRPr sz="1600" kern="1200">
          <a:solidFill>
            <a:schemeClr val="tx1"/>
          </a:solidFill>
          <a:latin typeface="+mn-lt"/>
          <a:ea typeface="ＭＳ Ｐゴシック" charset="-128"/>
          <a:cs typeface="+mn-cs"/>
        </a:defRPr>
      </a:lvl4pPr>
      <a:lvl5pPr marL="2057235" indent="-228582" algn="l" defTabSz="457164" rtl="0" eaLnBrk="1" fontAlgn="base" hangingPunct="1">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400" indent="-228582" algn="l" defTabSz="457164" rtl="0" eaLnBrk="1" latinLnBrk="0" hangingPunct="1">
        <a:spcBef>
          <a:spcPct val="20000"/>
        </a:spcBef>
        <a:buFont typeface="Arial"/>
        <a:buChar char="•"/>
        <a:defRPr sz="2000" kern="1200">
          <a:solidFill>
            <a:schemeClr val="tx1"/>
          </a:solidFill>
          <a:latin typeface="+mn-lt"/>
          <a:ea typeface="+mn-ea"/>
          <a:cs typeface="+mn-cs"/>
        </a:defRPr>
      </a:lvl6pPr>
      <a:lvl7pPr marL="2971563" indent="-228582" algn="l" defTabSz="457164" rtl="0" eaLnBrk="1" latinLnBrk="0" hangingPunct="1">
        <a:spcBef>
          <a:spcPct val="20000"/>
        </a:spcBef>
        <a:buFont typeface="Arial"/>
        <a:buChar char="•"/>
        <a:defRPr sz="2000" kern="1200">
          <a:solidFill>
            <a:schemeClr val="tx1"/>
          </a:solidFill>
          <a:latin typeface="+mn-lt"/>
          <a:ea typeface="+mn-ea"/>
          <a:cs typeface="+mn-cs"/>
        </a:defRPr>
      </a:lvl7pPr>
      <a:lvl8pPr marL="3428726" indent="-228582" algn="l" defTabSz="457164" rtl="0" eaLnBrk="1" latinLnBrk="0" hangingPunct="1">
        <a:spcBef>
          <a:spcPct val="20000"/>
        </a:spcBef>
        <a:buFont typeface="Arial"/>
        <a:buChar char="•"/>
        <a:defRPr sz="2000" kern="1200">
          <a:solidFill>
            <a:schemeClr val="tx1"/>
          </a:solidFill>
          <a:latin typeface="+mn-lt"/>
          <a:ea typeface="+mn-ea"/>
          <a:cs typeface="+mn-cs"/>
        </a:defRPr>
      </a:lvl8pPr>
      <a:lvl9pPr marL="3885888" indent="-228582" algn="l" defTabSz="45716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4" rtl="0" eaLnBrk="1" latinLnBrk="0" hangingPunct="1">
        <a:defRPr sz="1800" kern="1200">
          <a:solidFill>
            <a:schemeClr val="tx1"/>
          </a:solidFill>
          <a:latin typeface="+mn-lt"/>
          <a:ea typeface="+mn-ea"/>
          <a:cs typeface="+mn-cs"/>
        </a:defRPr>
      </a:lvl1pPr>
      <a:lvl2pPr marL="457164" algn="l" defTabSz="457164" rtl="0" eaLnBrk="1" latinLnBrk="0" hangingPunct="1">
        <a:defRPr sz="1800" kern="1200">
          <a:solidFill>
            <a:schemeClr val="tx1"/>
          </a:solidFill>
          <a:latin typeface="+mn-lt"/>
          <a:ea typeface="+mn-ea"/>
          <a:cs typeface="+mn-cs"/>
        </a:defRPr>
      </a:lvl2pPr>
      <a:lvl3pPr marL="914328" algn="l" defTabSz="457164" rtl="0" eaLnBrk="1" latinLnBrk="0" hangingPunct="1">
        <a:defRPr sz="1800" kern="1200">
          <a:solidFill>
            <a:schemeClr val="tx1"/>
          </a:solidFill>
          <a:latin typeface="+mn-lt"/>
          <a:ea typeface="+mn-ea"/>
          <a:cs typeface="+mn-cs"/>
        </a:defRPr>
      </a:lvl3pPr>
      <a:lvl4pPr marL="1371492" algn="l" defTabSz="457164" rtl="0" eaLnBrk="1" latinLnBrk="0" hangingPunct="1">
        <a:defRPr sz="1800" kern="1200">
          <a:solidFill>
            <a:schemeClr val="tx1"/>
          </a:solidFill>
          <a:latin typeface="+mn-lt"/>
          <a:ea typeface="+mn-ea"/>
          <a:cs typeface="+mn-cs"/>
        </a:defRPr>
      </a:lvl4pPr>
      <a:lvl5pPr marL="1828656" algn="l" defTabSz="457164" rtl="0" eaLnBrk="1" latinLnBrk="0" hangingPunct="1">
        <a:defRPr sz="1800" kern="1200">
          <a:solidFill>
            <a:schemeClr val="tx1"/>
          </a:solidFill>
          <a:latin typeface="+mn-lt"/>
          <a:ea typeface="+mn-ea"/>
          <a:cs typeface="+mn-cs"/>
        </a:defRPr>
      </a:lvl5pPr>
      <a:lvl6pPr marL="2285820" algn="l" defTabSz="457164" rtl="0" eaLnBrk="1" latinLnBrk="0" hangingPunct="1">
        <a:defRPr sz="1800" kern="1200">
          <a:solidFill>
            <a:schemeClr val="tx1"/>
          </a:solidFill>
          <a:latin typeface="+mn-lt"/>
          <a:ea typeface="+mn-ea"/>
          <a:cs typeface="+mn-cs"/>
        </a:defRPr>
      </a:lvl6pPr>
      <a:lvl7pPr marL="2742984" algn="l" defTabSz="457164" rtl="0" eaLnBrk="1" latinLnBrk="0" hangingPunct="1">
        <a:defRPr sz="1800" kern="1200">
          <a:solidFill>
            <a:schemeClr val="tx1"/>
          </a:solidFill>
          <a:latin typeface="+mn-lt"/>
          <a:ea typeface="+mn-ea"/>
          <a:cs typeface="+mn-cs"/>
        </a:defRPr>
      </a:lvl7pPr>
      <a:lvl8pPr marL="3200144" algn="l" defTabSz="457164" rtl="0" eaLnBrk="1" latinLnBrk="0" hangingPunct="1">
        <a:defRPr sz="1800" kern="1200">
          <a:solidFill>
            <a:schemeClr val="tx1"/>
          </a:solidFill>
          <a:latin typeface="+mn-lt"/>
          <a:ea typeface="+mn-ea"/>
          <a:cs typeface="+mn-cs"/>
        </a:defRPr>
      </a:lvl8pPr>
      <a:lvl9pPr marL="3657308" algn="l" defTabSz="45716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CD370D-1303-434F-88A5-0ADFA4B9C452}" type="datetimeFigureOut">
              <a:rPr lang="en-US" smtClean="0">
                <a:solidFill>
                  <a:prstClr val="white">
                    <a:tint val="75000"/>
                  </a:prstClr>
                </a:solidFill>
                <a:latin typeface="Corbel"/>
              </a:rPr>
              <a:pPr/>
              <a:t>3/30/15</a:t>
            </a:fld>
            <a:endParaRPr lang="en-US">
              <a:solidFill>
                <a:prstClr val="white">
                  <a:tint val="75000"/>
                </a:prstClr>
              </a:solidFill>
              <a:latin typeface="Corbe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latin typeface="Corbe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EC5245-0DDF-B840-A90C-6E863EE61EDE}" type="slidenum">
              <a:rPr lang="en-US" smtClean="0">
                <a:solidFill>
                  <a:prstClr val="white">
                    <a:tint val="75000"/>
                  </a:prstClr>
                </a:solidFill>
                <a:latin typeface="Corbel"/>
              </a:rPr>
              <a:pPr/>
              <a:t>‹#›</a:t>
            </a:fld>
            <a:endParaRPr lang="en-US">
              <a:solidFill>
                <a:prstClr val="white">
                  <a:tint val="75000"/>
                </a:prstClr>
              </a:solidFill>
              <a:latin typeface="Corbel"/>
            </a:endParaRPr>
          </a:p>
        </p:txBody>
      </p:sp>
    </p:spTree>
    <p:extLst>
      <p:ext uri="{BB962C8B-B14F-4D97-AF65-F5344CB8AC3E}">
        <p14:creationId xmlns:p14="http://schemas.microsoft.com/office/powerpoint/2010/main" val="1440258200"/>
      </p:ext>
    </p:extLst>
  </p:cSld>
  <p:clrMap bg1="dk1" tx1="lt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4" y="152404"/>
            <a:ext cx="6188357" cy="557213"/>
          </a:xfrm>
          <a:prstGeom prst="rect">
            <a:avLst/>
          </a:prstGeom>
          <a:noFill/>
          <a:ln w="9525">
            <a:noFill/>
            <a:miter lim="800000"/>
            <a:headEnd/>
            <a:tailEnd/>
          </a:ln>
        </p:spPr>
        <p:txBody>
          <a:bodyPr vert="horz" wrap="square" lIns="91436" tIns="45716" rIns="91436" bIns="45716" numCol="1" anchor="ctr" anchorCtr="0" compatLnSpc="1">
            <a:prstTxWarp prst="textNoShape">
              <a:avLst/>
            </a:prstTxWarp>
          </a:bodyPr>
          <a:lstStyle/>
          <a:p>
            <a:pPr lvl="0"/>
            <a:r>
              <a:rPr lang="en-US" dirty="0" smtClean="0"/>
              <a:t>Click to edit Master title style</a:t>
            </a:r>
            <a:endParaRPr lang="en-US" dirty="0"/>
          </a:p>
        </p:txBody>
      </p:sp>
      <p:sp>
        <p:nvSpPr>
          <p:cNvPr id="1027" name="Text Placeholder 2"/>
          <p:cNvSpPr>
            <a:spLocks noGrp="1"/>
          </p:cNvSpPr>
          <p:nvPr>
            <p:ph type="body" idx="1"/>
          </p:nvPr>
        </p:nvSpPr>
        <p:spPr bwMode="auto">
          <a:xfrm>
            <a:off x="304801" y="914403"/>
            <a:ext cx="8534399" cy="5181601"/>
          </a:xfrm>
          <a:prstGeom prst="rect">
            <a:avLst/>
          </a:prstGeom>
          <a:noFill/>
          <a:ln w="9525">
            <a:noFill/>
            <a:miter lim="800000"/>
            <a:headEnd/>
            <a:tailEnd/>
          </a:ln>
        </p:spPr>
        <p:txBody>
          <a:bodyPr vert="horz" wrap="square" lIns="91436" tIns="45716" rIns="91436"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Box 11"/>
          <p:cNvSpPr txBox="1"/>
          <p:nvPr/>
        </p:nvSpPr>
        <p:spPr>
          <a:xfrm>
            <a:off x="8424863" y="6400808"/>
            <a:ext cx="566737" cy="246221"/>
          </a:xfrm>
          <a:prstGeom prst="rect">
            <a:avLst/>
          </a:prstGeom>
          <a:noFill/>
        </p:spPr>
        <p:txBody>
          <a:bodyPr lIns="91436" tIns="45716" rIns="91436" bIns="45716">
            <a:prstTxWarp prst="textNoShape">
              <a:avLst/>
            </a:prstTxWarp>
            <a:spAutoFit/>
          </a:bodyPr>
          <a:lstStyle/>
          <a:p>
            <a:pPr defTabSz="457164"/>
            <a:fld id="{A51F6B24-625B-6B48-B1AE-970688573CDB}" type="slidenum">
              <a:rPr lang="en-US" sz="1000">
                <a:solidFill>
                  <a:prstClr val="white"/>
                </a:solidFill>
                <a:latin typeface="Arial Narrow"/>
                <a:cs typeface="Arial Narrow"/>
              </a:rPr>
              <a:pPr defTabSz="457164"/>
              <a:t>‹#›</a:t>
            </a:fld>
            <a:endParaRPr lang="en-US" sz="1000" dirty="0">
              <a:solidFill>
                <a:prstClr val="white"/>
              </a:solidFill>
              <a:latin typeface="Arial Narrow"/>
              <a:cs typeface="Arial Narrow"/>
            </a:endParaRPr>
          </a:p>
        </p:txBody>
      </p:sp>
      <p:sp>
        <p:nvSpPr>
          <p:cNvPr id="7" name="TextBox 6"/>
          <p:cNvSpPr txBox="1"/>
          <p:nvPr/>
        </p:nvSpPr>
        <p:spPr>
          <a:xfrm>
            <a:off x="1090145" y="6400808"/>
            <a:ext cx="7039914" cy="276999"/>
          </a:xfrm>
          <a:prstGeom prst="rect">
            <a:avLst/>
          </a:prstGeom>
          <a:noFill/>
        </p:spPr>
        <p:txBody>
          <a:bodyPr wrap="square" lIns="91436" tIns="45716" rIns="91436" bIns="45716" rtlCol="0">
            <a:spAutoFit/>
          </a:bodyPr>
          <a:lstStyle/>
          <a:p>
            <a:pPr algn="ctr" defTabSz="914400"/>
            <a:r>
              <a:rPr lang="en-US" sz="1200" cap="all" dirty="0" smtClean="0">
                <a:solidFill>
                  <a:prstClr val="white"/>
                </a:solidFill>
                <a:latin typeface="Arial Narrow"/>
                <a:cs typeface="Arial Narrow"/>
              </a:rPr>
              <a:t>Big Data in Astronomy – Introduction to Large Surveys</a:t>
            </a:r>
          </a:p>
        </p:txBody>
      </p:sp>
    </p:spTree>
    <p:extLst>
      <p:ext uri="{BB962C8B-B14F-4D97-AF65-F5344CB8AC3E}">
        <p14:creationId xmlns:p14="http://schemas.microsoft.com/office/powerpoint/2010/main" val="3854482265"/>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Lst>
  <p:timing>
    <p:tnLst>
      <p:par>
        <p:cTn xmlns:p14="http://schemas.microsoft.com/office/powerpoint/2010/main" id="1" dur="indefinite" restart="never" nodeType="tmRoot"/>
      </p:par>
    </p:tnLst>
  </p:timing>
  <p:txStyles>
    <p:titleStyle>
      <a:lvl1pPr algn="l" defTabSz="457164" rtl="0" eaLnBrk="1" fontAlgn="base" hangingPunct="1">
        <a:spcBef>
          <a:spcPct val="0"/>
        </a:spcBef>
        <a:spcAft>
          <a:spcPct val="0"/>
        </a:spcAft>
        <a:defRPr sz="2400" b="1" kern="1200">
          <a:solidFill>
            <a:srgbClr val="2284A4"/>
          </a:solidFill>
          <a:latin typeface="+mj-lt"/>
          <a:ea typeface="ＭＳ Ｐゴシック" charset="-128"/>
          <a:cs typeface="ＭＳ Ｐゴシック" charset="-128"/>
        </a:defRPr>
      </a:lvl1pPr>
      <a:lvl2pPr algn="ctr" defTabSz="457164"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2pPr>
      <a:lvl3pPr algn="ctr" defTabSz="457164"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3pPr>
      <a:lvl4pPr algn="ctr" defTabSz="457164"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4pPr>
      <a:lvl5pPr algn="ctr" defTabSz="457164"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5pPr>
      <a:lvl6pPr marL="457164" algn="ctr" defTabSz="457164"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6pPr>
      <a:lvl7pPr marL="914328" algn="ctr" defTabSz="457164"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7pPr>
      <a:lvl8pPr marL="1371492" algn="ctr" defTabSz="457164"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8pPr>
      <a:lvl9pPr marL="1828656" algn="ctr" defTabSz="457164"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873" indent="-342873" algn="l" defTabSz="457164"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ＭＳ Ｐゴシック" charset="-128"/>
        </a:defRPr>
      </a:lvl1pPr>
      <a:lvl2pPr marL="742891" indent="-285726" algn="l" defTabSz="457164" rtl="0" eaLnBrk="1" fontAlgn="base" hangingPunct="1">
        <a:spcBef>
          <a:spcPct val="20000"/>
        </a:spcBef>
        <a:spcAft>
          <a:spcPct val="0"/>
        </a:spcAft>
        <a:buFont typeface="Arial"/>
        <a:buChar char="•"/>
        <a:defRPr sz="2000" kern="1200">
          <a:solidFill>
            <a:schemeClr val="tx1"/>
          </a:solidFill>
          <a:latin typeface="+mn-lt"/>
          <a:ea typeface="ＭＳ Ｐゴシック" charset="-128"/>
          <a:cs typeface="+mn-cs"/>
        </a:defRPr>
      </a:lvl2pPr>
      <a:lvl3pPr marL="1142910" indent="-228582" algn="l" defTabSz="457164" rtl="0" eaLnBrk="1" fontAlgn="base" hangingPunct="1">
        <a:spcBef>
          <a:spcPct val="20000"/>
        </a:spcBef>
        <a:spcAft>
          <a:spcPct val="0"/>
        </a:spcAft>
        <a:buFont typeface="Lucida Grande"/>
        <a:buChar char="-"/>
        <a:defRPr sz="1800" kern="1200">
          <a:solidFill>
            <a:schemeClr val="tx1"/>
          </a:solidFill>
          <a:latin typeface="+mn-lt"/>
          <a:ea typeface="ＭＳ Ｐゴシック" charset="-128"/>
          <a:cs typeface="+mn-cs"/>
        </a:defRPr>
      </a:lvl3pPr>
      <a:lvl4pPr marL="1600072" indent="-228582" algn="l" defTabSz="457164" rtl="0" eaLnBrk="1" fontAlgn="base" hangingPunct="1">
        <a:spcBef>
          <a:spcPct val="20000"/>
        </a:spcBef>
        <a:spcAft>
          <a:spcPct val="0"/>
        </a:spcAft>
        <a:buFont typeface="Arial"/>
        <a:buChar char="•"/>
        <a:defRPr sz="1600" kern="1200">
          <a:solidFill>
            <a:schemeClr val="tx1"/>
          </a:solidFill>
          <a:latin typeface="+mn-lt"/>
          <a:ea typeface="ＭＳ Ｐゴシック" charset="-128"/>
          <a:cs typeface="+mn-cs"/>
        </a:defRPr>
      </a:lvl4pPr>
      <a:lvl5pPr marL="2057235" indent="-228582" algn="l" defTabSz="457164" rtl="0" eaLnBrk="1" fontAlgn="base" hangingPunct="1">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400" indent="-228582" algn="l" defTabSz="457164" rtl="0" eaLnBrk="1" latinLnBrk="0" hangingPunct="1">
        <a:spcBef>
          <a:spcPct val="20000"/>
        </a:spcBef>
        <a:buFont typeface="Arial"/>
        <a:buChar char="•"/>
        <a:defRPr sz="2000" kern="1200">
          <a:solidFill>
            <a:schemeClr val="tx1"/>
          </a:solidFill>
          <a:latin typeface="+mn-lt"/>
          <a:ea typeface="+mn-ea"/>
          <a:cs typeface="+mn-cs"/>
        </a:defRPr>
      </a:lvl6pPr>
      <a:lvl7pPr marL="2971563" indent="-228582" algn="l" defTabSz="457164" rtl="0" eaLnBrk="1" latinLnBrk="0" hangingPunct="1">
        <a:spcBef>
          <a:spcPct val="20000"/>
        </a:spcBef>
        <a:buFont typeface="Arial"/>
        <a:buChar char="•"/>
        <a:defRPr sz="2000" kern="1200">
          <a:solidFill>
            <a:schemeClr val="tx1"/>
          </a:solidFill>
          <a:latin typeface="+mn-lt"/>
          <a:ea typeface="+mn-ea"/>
          <a:cs typeface="+mn-cs"/>
        </a:defRPr>
      </a:lvl7pPr>
      <a:lvl8pPr marL="3428726" indent="-228582" algn="l" defTabSz="457164" rtl="0" eaLnBrk="1" latinLnBrk="0" hangingPunct="1">
        <a:spcBef>
          <a:spcPct val="20000"/>
        </a:spcBef>
        <a:buFont typeface="Arial"/>
        <a:buChar char="•"/>
        <a:defRPr sz="2000" kern="1200">
          <a:solidFill>
            <a:schemeClr val="tx1"/>
          </a:solidFill>
          <a:latin typeface="+mn-lt"/>
          <a:ea typeface="+mn-ea"/>
          <a:cs typeface="+mn-cs"/>
        </a:defRPr>
      </a:lvl8pPr>
      <a:lvl9pPr marL="3885888" indent="-228582" algn="l" defTabSz="45716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4" rtl="0" eaLnBrk="1" latinLnBrk="0" hangingPunct="1">
        <a:defRPr sz="1800" kern="1200">
          <a:solidFill>
            <a:schemeClr val="tx1"/>
          </a:solidFill>
          <a:latin typeface="+mn-lt"/>
          <a:ea typeface="+mn-ea"/>
          <a:cs typeface="+mn-cs"/>
        </a:defRPr>
      </a:lvl1pPr>
      <a:lvl2pPr marL="457164" algn="l" defTabSz="457164" rtl="0" eaLnBrk="1" latinLnBrk="0" hangingPunct="1">
        <a:defRPr sz="1800" kern="1200">
          <a:solidFill>
            <a:schemeClr val="tx1"/>
          </a:solidFill>
          <a:latin typeface="+mn-lt"/>
          <a:ea typeface="+mn-ea"/>
          <a:cs typeface="+mn-cs"/>
        </a:defRPr>
      </a:lvl2pPr>
      <a:lvl3pPr marL="914328" algn="l" defTabSz="457164" rtl="0" eaLnBrk="1" latinLnBrk="0" hangingPunct="1">
        <a:defRPr sz="1800" kern="1200">
          <a:solidFill>
            <a:schemeClr val="tx1"/>
          </a:solidFill>
          <a:latin typeface="+mn-lt"/>
          <a:ea typeface="+mn-ea"/>
          <a:cs typeface="+mn-cs"/>
        </a:defRPr>
      </a:lvl3pPr>
      <a:lvl4pPr marL="1371492" algn="l" defTabSz="457164" rtl="0" eaLnBrk="1" latinLnBrk="0" hangingPunct="1">
        <a:defRPr sz="1800" kern="1200">
          <a:solidFill>
            <a:schemeClr val="tx1"/>
          </a:solidFill>
          <a:latin typeface="+mn-lt"/>
          <a:ea typeface="+mn-ea"/>
          <a:cs typeface="+mn-cs"/>
        </a:defRPr>
      </a:lvl4pPr>
      <a:lvl5pPr marL="1828656" algn="l" defTabSz="457164" rtl="0" eaLnBrk="1" latinLnBrk="0" hangingPunct="1">
        <a:defRPr sz="1800" kern="1200">
          <a:solidFill>
            <a:schemeClr val="tx1"/>
          </a:solidFill>
          <a:latin typeface="+mn-lt"/>
          <a:ea typeface="+mn-ea"/>
          <a:cs typeface="+mn-cs"/>
        </a:defRPr>
      </a:lvl5pPr>
      <a:lvl6pPr marL="2285820" algn="l" defTabSz="457164" rtl="0" eaLnBrk="1" latinLnBrk="0" hangingPunct="1">
        <a:defRPr sz="1800" kern="1200">
          <a:solidFill>
            <a:schemeClr val="tx1"/>
          </a:solidFill>
          <a:latin typeface="+mn-lt"/>
          <a:ea typeface="+mn-ea"/>
          <a:cs typeface="+mn-cs"/>
        </a:defRPr>
      </a:lvl6pPr>
      <a:lvl7pPr marL="2742984" algn="l" defTabSz="457164" rtl="0" eaLnBrk="1" latinLnBrk="0" hangingPunct="1">
        <a:defRPr sz="1800" kern="1200">
          <a:solidFill>
            <a:schemeClr val="tx1"/>
          </a:solidFill>
          <a:latin typeface="+mn-lt"/>
          <a:ea typeface="+mn-ea"/>
          <a:cs typeface="+mn-cs"/>
        </a:defRPr>
      </a:lvl7pPr>
      <a:lvl8pPr marL="3200144" algn="l" defTabSz="457164" rtl="0" eaLnBrk="1" latinLnBrk="0" hangingPunct="1">
        <a:defRPr sz="1800" kern="1200">
          <a:solidFill>
            <a:schemeClr val="tx1"/>
          </a:solidFill>
          <a:latin typeface="+mn-lt"/>
          <a:ea typeface="+mn-ea"/>
          <a:cs typeface="+mn-cs"/>
        </a:defRPr>
      </a:lvl8pPr>
      <a:lvl9pPr marL="3657308" algn="l" defTabSz="45716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juric/ast597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gif"/><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image" Target="../media/image23.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oleObject" Target="../embeddings/oleObject1.bin"/><Relationship Id="rId6" Type="http://schemas.openxmlformats.org/officeDocument/2006/relationships/image" Target="../media/image37.w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mjuric@astro.washington.edu"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41.png"/><Relationship Id="rId5"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oleObject" Target="../embeddings/oleObject2.bin"/><Relationship Id="rId5" Type="http://schemas.openxmlformats.org/officeDocument/2006/relationships/image" Target="../media/image46.w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 Id="rId3" Type="http://schemas.openxmlformats.org/officeDocument/2006/relationships/image" Target="../media/image1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3.wmf"/><Relationship Id="rId3"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1" Type="http://schemas.openxmlformats.org/officeDocument/2006/relationships/slideLayout" Target="../slideLayouts/slideLayout46.xml"/><Relationship Id="rId2" Type="http://schemas.openxmlformats.org/officeDocument/2006/relationships/notesSlide" Target="../notesSlides/notesSlide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 Id="rId3"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60.emf"/><Relationship Id="rId3"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astr497a_sp15@uw.edu" TargetMode="External"/><Relationship Id="rId3" Type="http://schemas.openxmlformats.org/officeDocument/2006/relationships/hyperlink" Target="mailto:mjuric@astro.washington.edu"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Big Data in Astronomy: </a:t>
            </a:r>
            <a:r>
              <a:rPr lang="en-US" dirty="0" smtClean="0"/>
              <a:t>Hands </a:t>
            </a:r>
            <a:r>
              <a:rPr lang="en-US" smtClean="0"/>
              <a:t>on with </a:t>
            </a:r>
            <a:r>
              <a:rPr lang="en-US" dirty="0" smtClean="0"/>
              <a:t>Large Surveys</a:t>
            </a:r>
            <a:endParaRPr lang="en-US" dirty="0"/>
          </a:p>
        </p:txBody>
      </p:sp>
      <p:sp>
        <p:nvSpPr>
          <p:cNvPr id="3" name="Subtitle 2"/>
          <p:cNvSpPr>
            <a:spLocks noGrp="1"/>
          </p:cNvSpPr>
          <p:nvPr>
            <p:ph type="subTitle" idx="1"/>
          </p:nvPr>
        </p:nvSpPr>
        <p:spPr/>
        <p:txBody>
          <a:bodyPr/>
          <a:lstStyle/>
          <a:p>
            <a:r>
              <a:rPr lang="en-US" dirty="0" smtClean="0"/>
              <a:t>AST 497 </a:t>
            </a:r>
            <a:r>
              <a:rPr lang="en-US" dirty="0"/>
              <a:t>A</a:t>
            </a:r>
            <a:endParaRPr lang="en-US" dirty="0" smtClean="0"/>
          </a:p>
          <a:p>
            <a:r>
              <a:rPr lang="en-US" dirty="0" err="1" smtClean="0"/>
              <a:t>mjuric@astro.washington.edu</a:t>
            </a:r>
            <a:endParaRPr lang="en-US" dirty="0"/>
          </a:p>
        </p:txBody>
      </p:sp>
    </p:spTree>
    <p:extLst>
      <p:ext uri="{BB962C8B-B14F-4D97-AF65-F5344CB8AC3E}">
        <p14:creationId xmlns:p14="http://schemas.microsoft.com/office/powerpoint/2010/main" val="357637645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Smile, You’re On Camera!</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Actually, it’s mostly me who’s on camera…</a:t>
            </a:r>
          </a:p>
          <a:p>
            <a:r>
              <a:rPr lang="en-US" dirty="0" smtClean="0"/>
              <a:t>Actually, it’s mostly my slides that will be on camera…</a:t>
            </a:r>
          </a:p>
          <a:p>
            <a:endParaRPr lang="en-US" dirty="0"/>
          </a:p>
          <a:p>
            <a:r>
              <a:rPr lang="en-US" dirty="0" smtClean="0"/>
              <a:t>Viewing the recording later, via YouTube</a:t>
            </a:r>
          </a:p>
          <a:p>
            <a:pPr lvl="1"/>
            <a:r>
              <a:rPr lang="en-US" dirty="0" smtClean="0"/>
              <a:t>I’ll e-mail the link after class</a:t>
            </a:r>
          </a:p>
          <a:p>
            <a:pPr lvl="1"/>
            <a:r>
              <a:rPr lang="en-US" dirty="0" smtClean="0"/>
              <a:t>Note: recorded </a:t>
            </a:r>
            <a:r>
              <a:rPr lang="en-US" dirty="0" err="1" smtClean="0"/>
              <a:t>classess</a:t>
            </a:r>
            <a:r>
              <a:rPr lang="en-US" dirty="0" smtClean="0"/>
              <a:t> will be </a:t>
            </a:r>
            <a:r>
              <a:rPr lang="en-US" u="sng" dirty="0" smtClean="0"/>
              <a:t>private</a:t>
            </a:r>
            <a:r>
              <a:rPr lang="en-US" dirty="0" smtClean="0"/>
              <a:t>, and won’t be kept after this quarter ends.</a:t>
            </a:r>
          </a:p>
        </p:txBody>
      </p:sp>
    </p:spTree>
    <p:extLst>
      <p:ext uri="{BB962C8B-B14F-4D97-AF65-F5344CB8AC3E}">
        <p14:creationId xmlns:p14="http://schemas.microsoft.com/office/powerpoint/2010/main" val="278336373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Syllabus</a:t>
            </a:r>
            <a:endParaRPr lang="en-US" dirty="0"/>
          </a:p>
        </p:txBody>
      </p:sp>
      <p:sp>
        <p:nvSpPr>
          <p:cNvPr id="3" name="Content Placeholder 2"/>
          <p:cNvSpPr>
            <a:spLocks noGrp="1"/>
          </p:cNvSpPr>
          <p:nvPr>
            <p:ph idx="1"/>
          </p:nvPr>
        </p:nvSpPr>
        <p:spPr/>
        <p:txBody>
          <a:bodyPr>
            <a:normAutofit fontScale="92500" lnSpcReduction="20000"/>
          </a:bodyPr>
          <a:lstStyle/>
          <a:p>
            <a:r>
              <a:rPr lang="en-US" dirty="0">
                <a:hlinkClick r:id="rId2"/>
              </a:rPr>
              <a:t>https://github.com/mjuric/</a:t>
            </a:r>
            <a:r>
              <a:rPr lang="en-US" dirty="0" smtClean="0">
                <a:hlinkClick r:id="rId2"/>
              </a:rPr>
              <a:t>ast597b</a:t>
            </a:r>
            <a:endParaRPr lang="en-US" dirty="0"/>
          </a:p>
          <a:p>
            <a:pPr lvl="1"/>
            <a:r>
              <a:rPr lang="en-US" dirty="0" smtClean="0"/>
              <a:t>Still being finalized</a:t>
            </a:r>
          </a:p>
          <a:p>
            <a:pPr lvl="1"/>
            <a:endParaRPr lang="en-US" dirty="0"/>
          </a:p>
          <a:p>
            <a:r>
              <a:rPr lang="en-US" dirty="0" smtClean="0"/>
              <a:t>Three parts</a:t>
            </a:r>
          </a:p>
          <a:p>
            <a:pPr lvl="1"/>
            <a:r>
              <a:rPr lang="en-US" dirty="0" smtClean="0"/>
              <a:t>Software / Data Analysis Tools (~ April)</a:t>
            </a:r>
          </a:p>
          <a:p>
            <a:pPr lvl="1"/>
            <a:r>
              <a:rPr lang="en-US" dirty="0" smtClean="0"/>
              <a:t>Major Surveys (~ May)</a:t>
            </a:r>
          </a:p>
          <a:p>
            <a:pPr lvl="1"/>
            <a:r>
              <a:rPr lang="en-US" dirty="0" smtClean="0"/>
              <a:t>Future Surveys and Data Challenges (~June)</a:t>
            </a:r>
            <a:endParaRPr lang="en-US" dirty="0"/>
          </a:p>
        </p:txBody>
      </p:sp>
    </p:spTree>
    <p:extLst>
      <p:ext uri="{BB962C8B-B14F-4D97-AF65-F5344CB8AC3E}">
        <p14:creationId xmlns:p14="http://schemas.microsoft.com/office/powerpoint/2010/main" val="310128264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 </a:t>
            </a:r>
            <a:r>
              <a:rPr lang="en-US" dirty="0" err="1" smtClean="0"/>
              <a:t>Homeworks</a:t>
            </a:r>
            <a:r>
              <a:rPr lang="en-US" dirty="0" smtClean="0"/>
              <a:t>, Etc.</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Two </a:t>
            </a:r>
            <a:r>
              <a:rPr lang="en-US" dirty="0" err="1" smtClean="0"/>
              <a:t>homeworks</a:t>
            </a:r>
            <a:r>
              <a:rPr lang="en-US" dirty="0" smtClean="0"/>
              <a:t> (50% of the grade):</a:t>
            </a:r>
          </a:p>
          <a:p>
            <a:pPr lvl="1"/>
            <a:r>
              <a:rPr lang="en-US" u="sng" dirty="0" smtClean="0"/>
              <a:t>All </a:t>
            </a:r>
            <a:r>
              <a:rPr lang="en-US" u="sng" dirty="0" err="1" smtClean="0"/>
              <a:t>homeworks</a:t>
            </a:r>
            <a:r>
              <a:rPr lang="en-US" u="sng" dirty="0" smtClean="0"/>
              <a:t> will be </a:t>
            </a:r>
            <a:r>
              <a:rPr lang="en-US" u="sng" dirty="0" err="1" smtClean="0"/>
              <a:t>IPython</a:t>
            </a:r>
            <a:r>
              <a:rPr lang="en-US" u="sng" dirty="0" smtClean="0"/>
              <a:t> notebooks, </a:t>
            </a:r>
            <a:r>
              <a:rPr lang="en-US" u="sng" dirty="0"/>
              <a:t>turned in </a:t>
            </a:r>
            <a:r>
              <a:rPr lang="en-US" u="sng" dirty="0" smtClean="0"/>
              <a:t>via </a:t>
            </a:r>
            <a:r>
              <a:rPr lang="en-US" u="sng" dirty="0" err="1" smtClean="0"/>
              <a:t>GitHub</a:t>
            </a:r>
            <a:endParaRPr lang="en-US" u="sng" dirty="0" smtClean="0"/>
          </a:p>
          <a:p>
            <a:pPr lvl="1"/>
            <a:r>
              <a:rPr lang="en-US" dirty="0" smtClean="0"/>
              <a:t>HW #1, due end of April, focused on software tools</a:t>
            </a:r>
          </a:p>
          <a:p>
            <a:pPr lvl="1"/>
            <a:r>
              <a:rPr lang="en-US" dirty="0" smtClean="0"/>
              <a:t>HW #2, due end of May, focused on survey data analysis</a:t>
            </a:r>
          </a:p>
          <a:p>
            <a:pPr lvl="1"/>
            <a:endParaRPr lang="en-US" dirty="0" smtClean="0"/>
          </a:p>
          <a:p>
            <a:r>
              <a:rPr lang="en-US" dirty="0" smtClean="0"/>
              <a:t>Paper presentations (25% of the grade):</a:t>
            </a:r>
          </a:p>
          <a:p>
            <a:pPr lvl="1"/>
            <a:r>
              <a:rPr lang="en-US" dirty="0" smtClean="0"/>
              <a:t>Present a paper on a survey / dataset of your choosing, making sure to cover:</a:t>
            </a:r>
          </a:p>
          <a:p>
            <a:pPr lvl="2"/>
            <a:r>
              <a:rPr lang="en-US" dirty="0" smtClean="0"/>
              <a:t>The goals of the survey</a:t>
            </a:r>
          </a:p>
          <a:p>
            <a:pPr lvl="2"/>
            <a:r>
              <a:rPr lang="en-US" dirty="0" smtClean="0"/>
              <a:t>The data it contains (and any caveats about it)</a:t>
            </a:r>
          </a:p>
          <a:p>
            <a:pPr lvl="2"/>
            <a:r>
              <a:rPr lang="en-US" dirty="0" smtClean="0"/>
              <a:t>What it may be useful for</a:t>
            </a:r>
          </a:p>
          <a:p>
            <a:pPr lvl="2"/>
            <a:r>
              <a:rPr lang="en-US" dirty="0" smtClean="0"/>
              <a:t>The best ways to obtain it</a:t>
            </a:r>
          </a:p>
          <a:p>
            <a:pPr lvl="2"/>
            <a:endParaRPr lang="en-US" dirty="0" smtClean="0"/>
          </a:p>
          <a:p>
            <a:r>
              <a:rPr lang="en-US" dirty="0" smtClean="0"/>
              <a:t>Final project (25% of the grade):</a:t>
            </a:r>
          </a:p>
          <a:p>
            <a:pPr lvl="1"/>
            <a:r>
              <a:rPr lang="en-US" dirty="0" smtClean="0"/>
              <a:t>More about this in a week or so </a:t>
            </a:r>
            <a:r>
              <a:rPr lang="en-US" dirty="0" smtClean="0">
                <a:sym typeface="Wingdings"/>
              </a:rPr>
              <a:t>.</a:t>
            </a:r>
            <a:endParaRPr lang="en-US" dirty="0"/>
          </a:p>
        </p:txBody>
      </p:sp>
    </p:spTree>
    <p:extLst>
      <p:ext uri="{BB962C8B-B14F-4D97-AF65-F5344CB8AC3E}">
        <p14:creationId xmlns:p14="http://schemas.microsoft.com/office/powerpoint/2010/main" val="24674872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3631621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chor="b"/>
          <a:lstStyle/>
          <a:p>
            <a:r>
              <a:rPr lang="en-US" dirty="0" smtClean="0"/>
              <a:t>Large Survey and Why They’re Different</a:t>
            </a:r>
            <a:endParaRPr lang="en-US" dirty="0"/>
          </a:p>
        </p:txBody>
      </p:sp>
    </p:spTree>
    <p:extLst>
      <p:ext uri="{BB962C8B-B14F-4D97-AF65-F5344CB8AC3E}">
        <p14:creationId xmlns:p14="http://schemas.microsoft.com/office/powerpoint/2010/main" val="2732195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11819" y="1003165"/>
            <a:ext cx="6143095" cy="50182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155623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02651" y="1083704"/>
            <a:ext cx="2971800" cy="2997200"/>
          </a:xfrm>
          <a:prstGeom prst="rect">
            <a:avLst/>
          </a:prstGeom>
        </p:spPr>
      </p:pic>
      <p:sp>
        <p:nvSpPr>
          <p:cNvPr id="3" name="TextBox 2"/>
          <p:cNvSpPr txBox="1"/>
          <p:nvPr/>
        </p:nvSpPr>
        <p:spPr>
          <a:xfrm>
            <a:off x="614806" y="1033304"/>
            <a:ext cx="3930736" cy="3139321"/>
          </a:xfrm>
          <a:prstGeom prst="rect">
            <a:avLst/>
          </a:prstGeom>
          <a:noFill/>
        </p:spPr>
        <p:txBody>
          <a:bodyPr wrap="square" rtlCol="0">
            <a:spAutoFit/>
          </a:bodyPr>
          <a:lstStyle/>
          <a:p>
            <a:r>
              <a:rPr lang="en-US" b="1" i="1" u="sng" dirty="0" smtClean="0"/>
              <a:t>Hipparchus of Rhodes (180-125 BC)</a:t>
            </a:r>
          </a:p>
          <a:p>
            <a:endParaRPr lang="en-US" dirty="0"/>
          </a:p>
          <a:p>
            <a:r>
              <a:rPr lang="en-US" dirty="0" smtClean="0"/>
              <a:t>Discovered the precession of the equinoxes.</a:t>
            </a:r>
          </a:p>
          <a:p>
            <a:endParaRPr lang="en-US" dirty="0" smtClean="0"/>
          </a:p>
          <a:p>
            <a:r>
              <a:rPr lang="en-US" dirty="0" smtClean="0"/>
              <a:t>Measured the length of the year to ~6 minutes.</a:t>
            </a:r>
          </a:p>
          <a:p>
            <a:endParaRPr lang="en-US" dirty="0" smtClean="0"/>
          </a:p>
          <a:p>
            <a:r>
              <a:rPr lang="en-US" dirty="0" smtClean="0"/>
              <a:t>In 129 BC, constructed one of the first star catalogs*, containing about 850 stars.</a:t>
            </a:r>
          </a:p>
        </p:txBody>
      </p:sp>
      <p:sp>
        <p:nvSpPr>
          <p:cNvPr id="4" name="TextBox 3"/>
          <p:cNvSpPr txBox="1"/>
          <p:nvPr/>
        </p:nvSpPr>
        <p:spPr>
          <a:xfrm>
            <a:off x="3104275" y="6245733"/>
            <a:ext cx="5776375" cy="369332"/>
          </a:xfrm>
          <a:prstGeom prst="rect">
            <a:avLst/>
          </a:prstGeom>
          <a:noFill/>
        </p:spPr>
        <p:txBody>
          <a:bodyPr wrap="square" rtlCol="0">
            <a:spAutoFit/>
          </a:bodyPr>
          <a:lstStyle/>
          <a:p>
            <a:pPr algn="r"/>
            <a:r>
              <a:rPr lang="en-US" i="1" dirty="0" err="1" smtClean="0"/>
              <a:t>n.b.</a:t>
            </a:r>
            <a:r>
              <a:rPr lang="en-US" i="1" dirty="0" smtClean="0"/>
              <a:t>: also the one to blame for the magnitude system …</a:t>
            </a:r>
          </a:p>
        </p:txBody>
      </p:sp>
    </p:spTree>
    <p:extLst>
      <p:ext uri="{BB962C8B-B14F-4D97-AF65-F5344CB8AC3E}">
        <p14:creationId xmlns:p14="http://schemas.microsoft.com/office/powerpoint/2010/main" val="249700173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45542" y="917256"/>
            <a:ext cx="4089140" cy="5194843"/>
          </a:xfrm>
          <a:prstGeom prst="rect">
            <a:avLst/>
          </a:prstGeom>
        </p:spPr>
      </p:pic>
      <p:sp>
        <p:nvSpPr>
          <p:cNvPr id="3" name="TextBox 2"/>
          <p:cNvSpPr txBox="1"/>
          <p:nvPr/>
        </p:nvSpPr>
        <p:spPr>
          <a:xfrm>
            <a:off x="453545" y="932507"/>
            <a:ext cx="3729161" cy="2862323"/>
          </a:xfrm>
          <a:prstGeom prst="rect">
            <a:avLst/>
          </a:prstGeom>
          <a:noFill/>
        </p:spPr>
        <p:txBody>
          <a:bodyPr wrap="square" rtlCol="0">
            <a:spAutoFit/>
          </a:bodyPr>
          <a:lstStyle/>
          <a:p>
            <a:r>
              <a:rPr lang="en-US" b="1" i="1" u="sng" dirty="0" smtClean="0"/>
              <a:t>Galileo </a:t>
            </a:r>
            <a:r>
              <a:rPr lang="en-US" b="1" i="1" u="sng" dirty="0" err="1" smtClean="0"/>
              <a:t>Galilei</a:t>
            </a:r>
            <a:r>
              <a:rPr lang="en-US" b="1" i="1" u="sng" dirty="0" smtClean="0"/>
              <a:t> (1564-1642)</a:t>
            </a:r>
          </a:p>
          <a:p>
            <a:endParaRPr lang="en-US" dirty="0"/>
          </a:p>
          <a:p>
            <a:r>
              <a:rPr lang="en-US" dirty="0" smtClean="0"/>
              <a:t>Researched a variety of topics in physics, but called out here for the introduction of the </a:t>
            </a:r>
            <a:r>
              <a:rPr lang="en-US" i="1" dirty="0" smtClean="0"/>
              <a:t>Galilean telescope</a:t>
            </a:r>
            <a:r>
              <a:rPr lang="en-US" dirty="0" smtClean="0"/>
              <a:t>.</a:t>
            </a:r>
          </a:p>
          <a:p>
            <a:endParaRPr lang="en-US" dirty="0"/>
          </a:p>
          <a:p>
            <a:r>
              <a:rPr lang="en-US" dirty="0" smtClean="0"/>
              <a:t>Galileo’s telescope allowed us for the first time to </a:t>
            </a:r>
            <a:r>
              <a:rPr lang="en-US" i="1" dirty="0" smtClean="0"/>
              <a:t>zoom in</a:t>
            </a:r>
            <a:r>
              <a:rPr lang="en-US" dirty="0" smtClean="0"/>
              <a:t> on the cosmos, and study the individual objects in great detail.</a:t>
            </a:r>
          </a:p>
        </p:txBody>
      </p:sp>
    </p:spTree>
    <p:extLst>
      <p:ext uri="{BB962C8B-B14F-4D97-AF65-F5344CB8AC3E}">
        <p14:creationId xmlns:p14="http://schemas.microsoft.com/office/powerpoint/2010/main" val="27720430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7092" y="846698"/>
            <a:ext cx="3941331" cy="5023488"/>
          </a:xfrm>
          <a:prstGeom prst="rect">
            <a:avLst/>
          </a:prstGeom>
        </p:spPr>
      </p:pic>
      <p:sp>
        <p:nvSpPr>
          <p:cNvPr id="3" name="TextBox 2"/>
          <p:cNvSpPr txBox="1"/>
          <p:nvPr/>
        </p:nvSpPr>
        <p:spPr>
          <a:xfrm>
            <a:off x="5079719" y="846698"/>
            <a:ext cx="3729161" cy="2862323"/>
          </a:xfrm>
          <a:prstGeom prst="rect">
            <a:avLst/>
          </a:prstGeom>
          <a:noFill/>
        </p:spPr>
        <p:txBody>
          <a:bodyPr wrap="square" rtlCol="0">
            <a:spAutoFit/>
          </a:bodyPr>
          <a:lstStyle/>
          <a:p>
            <a:r>
              <a:rPr lang="en-US" b="1" i="1" u="sng" dirty="0" smtClean="0"/>
              <a:t>Joseph von </a:t>
            </a:r>
            <a:r>
              <a:rPr lang="en-US" b="1" i="1" u="sng" dirty="0" err="1" smtClean="0"/>
              <a:t>Fraunhofer</a:t>
            </a:r>
            <a:r>
              <a:rPr lang="en-US" b="1" i="1" u="sng" dirty="0" smtClean="0"/>
              <a:t> (1787-1826)</a:t>
            </a:r>
          </a:p>
          <a:p>
            <a:endParaRPr lang="en-US" dirty="0" smtClean="0"/>
          </a:p>
          <a:p>
            <a:r>
              <a:rPr lang="en-US" dirty="0" smtClean="0"/>
              <a:t>Mounted a prism in front of an objective of a small telescope, and pointed it to the Sun.</a:t>
            </a:r>
          </a:p>
          <a:p>
            <a:endParaRPr lang="en-US" dirty="0" smtClean="0"/>
          </a:p>
          <a:p>
            <a:r>
              <a:rPr lang="en-US" dirty="0" smtClean="0"/>
              <a:t>In 1859, Kirchhoff and Bunsen understood what </a:t>
            </a:r>
            <a:r>
              <a:rPr lang="en-US" dirty="0" err="1" smtClean="0"/>
              <a:t>Fraunhofer</a:t>
            </a:r>
            <a:r>
              <a:rPr lang="en-US" dirty="0" smtClean="0"/>
              <a:t> saw.</a:t>
            </a:r>
            <a:endParaRPr lang="en-US" dirty="0"/>
          </a:p>
          <a:p>
            <a:endParaRPr lang="en-US" dirty="0"/>
          </a:p>
          <a:p>
            <a:r>
              <a:rPr lang="en-US" dirty="0" smtClean="0"/>
              <a:t>The birth of modern astrophysics!</a:t>
            </a:r>
            <a:endParaRPr lang="en-US" dirty="0"/>
          </a:p>
        </p:txBody>
      </p:sp>
    </p:spTree>
    <p:extLst>
      <p:ext uri="{BB962C8B-B14F-4D97-AF65-F5344CB8AC3E}">
        <p14:creationId xmlns:p14="http://schemas.microsoft.com/office/powerpoint/2010/main" val="334181256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Astrophysics Two-Ste</a:t>
            </a:r>
            <a:r>
              <a:rPr lang="en-US" dirty="0"/>
              <a:t>p</a:t>
            </a:r>
          </a:p>
        </p:txBody>
      </p:sp>
      <p:sp>
        <p:nvSpPr>
          <p:cNvPr id="3" name="Content Placeholder 2"/>
          <p:cNvSpPr>
            <a:spLocks noGrp="1"/>
          </p:cNvSpPr>
          <p:nvPr>
            <p:ph idx="1"/>
          </p:nvPr>
        </p:nvSpPr>
        <p:spPr/>
        <p:txBody>
          <a:bodyPr>
            <a:normAutofit fontScale="77500" lnSpcReduction="20000"/>
          </a:bodyPr>
          <a:lstStyle/>
          <a:p>
            <a:r>
              <a:rPr lang="en-US" dirty="0" smtClean="0"/>
              <a:t>Surveys</a:t>
            </a:r>
          </a:p>
          <a:p>
            <a:pPr lvl="1"/>
            <a:r>
              <a:rPr lang="en-US" dirty="0" smtClean="0"/>
              <a:t>Construct catalogs  and maps of objects in the sky. Focus on coarse classification and discovering targets for further follow-up.</a:t>
            </a:r>
          </a:p>
          <a:p>
            <a:r>
              <a:rPr lang="en-US" dirty="0" smtClean="0"/>
              <a:t>Large telescopes</a:t>
            </a:r>
          </a:p>
          <a:p>
            <a:pPr lvl="1"/>
            <a:r>
              <a:rPr lang="en-US" dirty="0" smtClean="0"/>
              <a:t>Acquire detailed observations of a </a:t>
            </a:r>
            <a:r>
              <a:rPr lang="en-US" b="1" u="sng" dirty="0" smtClean="0"/>
              <a:t>few</a:t>
            </a:r>
            <a:r>
              <a:rPr lang="en-US" dirty="0" smtClean="0"/>
              <a:t> representative objects. Understand the details of astrophysical processes that govern them, and </a:t>
            </a:r>
            <a:r>
              <a:rPr lang="en-US" b="1" u="sng" dirty="0" smtClean="0"/>
              <a:t>extrapolate that understanding to the entire class</a:t>
            </a:r>
            <a:r>
              <a:rPr lang="en-US" dirty="0" smtClean="0"/>
              <a:t>.</a:t>
            </a:r>
            <a:endParaRPr lang="en-US" dirty="0"/>
          </a:p>
        </p:txBody>
      </p:sp>
    </p:spTree>
    <p:extLst>
      <p:ext uri="{BB962C8B-B14F-4D97-AF65-F5344CB8AC3E}">
        <p14:creationId xmlns:p14="http://schemas.microsoft.com/office/powerpoint/2010/main" val="43089027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p:txBody>
          <a:bodyPr/>
          <a:lstStyle/>
          <a:p>
            <a:r>
              <a:rPr lang="en-US" dirty="0" err="1" smtClean="0"/>
              <a:t>Administrivia</a:t>
            </a:r>
            <a:endParaRPr lang="en-US" dirty="0" smtClean="0"/>
          </a:p>
          <a:p>
            <a:r>
              <a:rPr lang="en-US" dirty="0" smtClean="0"/>
              <a:t>Introduction to Large Surveys</a:t>
            </a:r>
            <a:endParaRPr lang="en-US" dirty="0"/>
          </a:p>
        </p:txBody>
      </p:sp>
    </p:spTree>
    <p:extLst>
      <p:ext uri="{BB962C8B-B14F-4D97-AF65-F5344CB8AC3E}">
        <p14:creationId xmlns:p14="http://schemas.microsoft.com/office/powerpoint/2010/main" val="45663751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Analogy: Google Search</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660349"/>
            <a:ext cx="4136443" cy="388447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48219" y="1660349"/>
            <a:ext cx="3109632" cy="163853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48219" y="3553687"/>
            <a:ext cx="3109632" cy="3080839"/>
          </a:xfrm>
          <a:prstGeom prst="rect">
            <a:avLst/>
          </a:prstGeom>
        </p:spPr>
      </p:pic>
      <p:sp>
        <p:nvSpPr>
          <p:cNvPr id="8" name="TextBox 7"/>
          <p:cNvSpPr txBox="1"/>
          <p:nvPr/>
        </p:nvSpPr>
        <p:spPr>
          <a:xfrm>
            <a:off x="457200" y="5711196"/>
            <a:ext cx="4351752" cy="923330"/>
          </a:xfrm>
          <a:prstGeom prst="rect">
            <a:avLst/>
          </a:prstGeom>
          <a:noFill/>
        </p:spPr>
        <p:txBody>
          <a:bodyPr wrap="square" rtlCol="0">
            <a:spAutoFit/>
          </a:bodyPr>
          <a:lstStyle/>
          <a:p>
            <a:r>
              <a:rPr lang="en-US" dirty="0" smtClean="0"/>
              <a:t>Google’s index is a catalog of the Web. We use it to “zoom in” on individual entries to find out more.</a:t>
            </a:r>
            <a:endParaRPr lang="en-US" dirty="0"/>
          </a:p>
        </p:txBody>
      </p:sp>
    </p:spTree>
    <p:extLst>
      <p:ext uri="{BB962C8B-B14F-4D97-AF65-F5344CB8AC3E}">
        <p14:creationId xmlns:p14="http://schemas.microsoft.com/office/powerpoint/2010/main" val="1521726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3072" y="403190"/>
            <a:ext cx="7168552" cy="513271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332598" y="5692979"/>
            <a:ext cx="8657700" cy="1046440"/>
          </a:xfrm>
          <a:prstGeom prst="rect">
            <a:avLst/>
          </a:prstGeom>
          <a:noFill/>
        </p:spPr>
        <p:txBody>
          <a:bodyPr wrap="square" rtlCol="0">
            <a:spAutoFit/>
          </a:bodyPr>
          <a:lstStyle/>
          <a:p>
            <a:r>
              <a:rPr lang="en-US" dirty="0" smtClean="0"/>
              <a:t>But, it’s more than just a catalog of pointers – more and more, Google </a:t>
            </a:r>
            <a:r>
              <a:rPr lang="en-US" u="sng" dirty="0" smtClean="0"/>
              <a:t>itself</a:t>
            </a:r>
            <a:r>
              <a:rPr lang="en-US" dirty="0" smtClean="0"/>
              <a:t> collects, processes, indexes, visualizes, and serves the actual information we need.</a:t>
            </a:r>
            <a:br>
              <a:rPr lang="en-US" dirty="0" smtClean="0"/>
            </a:br>
            <a:endParaRPr lang="en-US" sz="800" dirty="0" smtClean="0"/>
          </a:p>
          <a:p>
            <a:r>
              <a:rPr lang="en-US" dirty="0" smtClean="0"/>
              <a:t>More and more often, our “research” begins and ends with Google!</a:t>
            </a:r>
            <a:endParaRPr lang="en-US" dirty="0"/>
          </a:p>
        </p:txBody>
      </p:sp>
    </p:spTree>
    <p:extLst>
      <p:ext uri="{BB962C8B-B14F-4D97-AF65-F5344CB8AC3E}">
        <p14:creationId xmlns:p14="http://schemas.microsoft.com/office/powerpoint/2010/main" val="355873505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00" dirty="0" smtClean="0"/>
              <a:t>Modern Large Astronomical Surveys are the </a:t>
            </a:r>
            <a:r>
              <a:rPr lang="en-US" sz="4400" dirty="0" err="1" smtClean="0"/>
              <a:t>Googles</a:t>
            </a:r>
            <a:r>
              <a:rPr lang="en-US" sz="4400" dirty="0" smtClean="0"/>
              <a:t> of the Sky</a:t>
            </a:r>
            <a:endParaRPr lang="en-US" sz="4400" dirty="0"/>
          </a:p>
        </p:txBody>
      </p:sp>
      <p:sp>
        <p:nvSpPr>
          <p:cNvPr id="5" name="Content Placeholder 4"/>
          <p:cNvSpPr>
            <a:spLocks noGrp="1"/>
          </p:cNvSpPr>
          <p:nvPr>
            <p:ph idx="1"/>
          </p:nvPr>
        </p:nvSpPr>
        <p:spPr>
          <a:xfrm>
            <a:off x="457200" y="2227622"/>
            <a:ext cx="8229600" cy="4263728"/>
          </a:xfrm>
        </p:spPr>
        <p:txBody>
          <a:bodyPr>
            <a:normAutofit fontScale="62500" lnSpcReduction="20000"/>
          </a:bodyPr>
          <a:lstStyle/>
          <a:p>
            <a:r>
              <a:rPr lang="en-US" dirty="0" smtClean="0"/>
              <a:t>There’s a close parallel with large surveys in astronomy, in scale, quality, and richness of the collected information</a:t>
            </a:r>
          </a:p>
          <a:p>
            <a:pPr lvl="1"/>
            <a:r>
              <a:rPr lang="en-US" dirty="0" smtClean="0"/>
              <a:t>Scale: We’re entering the era when we can catalog the entire sky</a:t>
            </a:r>
          </a:p>
          <a:p>
            <a:pPr lvl="1"/>
            <a:r>
              <a:rPr lang="en-US" dirty="0" smtClean="0"/>
              <a:t>Quality: Those catalogs will be as precise as the measurements taken with “pointed” observations (used to be ~5-10x worse)</a:t>
            </a:r>
          </a:p>
          <a:p>
            <a:pPr lvl="1"/>
            <a:r>
              <a:rPr lang="en-US" dirty="0" smtClean="0"/>
              <a:t>Richness: Those catalogs contain not only positions and magnitudes, but also shapes, profiles, and </a:t>
            </a:r>
            <a:r>
              <a:rPr lang="en-US" u="sng" dirty="0" smtClean="0"/>
              <a:t>temporal behavior</a:t>
            </a:r>
            <a:r>
              <a:rPr lang="en-US" dirty="0" smtClean="0"/>
              <a:t> of the objects.</a:t>
            </a:r>
          </a:p>
          <a:p>
            <a:r>
              <a:rPr lang="en-US" dirty="0" smtClean="0"/>
              <a:t>Quite often, the research begins and ends with the survey.</a:t>
            </a:r>
          </a:p>
          <a:p>
            <a:r>
              <a:rPr lang="en-US" dirty="0" smtClean="0"/>
              <a:t>This is what makes large surveys of today not just bigger, but different. They’re more than just “finding charts”.</a:t>
            </a:r>
          </a:p>
        </p:txBody>
      </p:sp>
    </p:spTree>
    <p:extLst>
      <p:ext uri="{BB962C8B-B14F-4D97-AF65-F5344CB8AC3E}">
        <p14:creationId xmlns:p14="http://schemas.microsoft.com/office/powerpoint/2010/main" val="21382878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281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l="17412" t="9245" r="17258" b="9085"/>
          <a:stretch>
            <a:fillRect/>
          </a:stretch>
        </p:blipFill>
        <p:spPr bwMode="auto">
          <a:xfrm>
            <a:off x="4953000" y="2895600"/>
            <a:ext cx="3124200" cy="3124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42820" name="Text Box 4"/>
          <p:cNvSpPr txBox="1">
            <a:spLocks noChangeArrowheads="1"/>
          </p:cNvSpPr>
          <p:nvPr/>
        </p:nvSpPr>
        <p:spPr bwMode="auto">
          <a:xfrm>
            <a:off x="1450975" y="3032125"/>
            <a:ext cx="2359025" cy="396875"/>
          </a:xfrm>
          <a:prstGeom prst="rect">
            <a:avLst/>
          </a:prstGeom>
          <a:noFill/>
          <a:ln w="9525">
            <a:noFill/>
            <a:miter lim="800000"/>
            <a:headEnd/>
            <a:tailEnd/>
          </a:ln>
          <a:effectLst/>
        </p:spPr>
        <p:txBody>
          <a:bodyPr wrap="none">
            <a:spAutoFit/>
          </a:bodyPr>
          <a:lstStyle/>
          <a:p>
            <a:r>
              <a:rPr lang="en-US" sz="1000" b="0">
                <a:solidFill>
                  <a:schemeClr val="tx1"/>
                </a:solidFill>
              </a:rPr>
              <a:t>SDSS DR6 Imaging Sky Coverage</a:t>
            </a:r>
            <a:br>
              <a:rPr lang="en-US" sz="1000" b="0">
                <a:solidFill>
                  <a:schemeClr val="tx1"/>
                </a:solidFill>
              </a:rPr>
            </a:br>
            <a:r>
              <a:rPr lang="en-US" sz="1000" b="0">
                <a:solidFill>
                  <a:schemeClr val="tx1"/>
                </a:solidFill>
              </a:rPr>
              <a:t>(Adelman-McCarthy et al. 2008)</a:t>
            </a:r>
          </a:p>
        </p:txBody>
      </p:sp>
      <p:sp>
        <p:nvSpPr>
          <p:cNvPr id="1442822" name="Rectangle 6"/>
          <p:cNvSpPr>
            <a:spLocks noChangeArrowheads="1"/>
          </p:cNvSpPr>
          <p:nvPr/>
        </p:nvSpPr>
        <p:spPr bwMode="auto">
          <a:xfrm>
            <a:off x="0" y="762000"/>
            <a:ext cx="8686800" cy="2209800"/>
          </a:xfrm>
          <a:prstGeom prst="rect">
            <a:avLst/>
          </a:prstGeom>
          <a:noFill/>
          <a:ln w="9525">
            <a:noFill/>
            <a:miter lim="800000"/>
            <a:headEnd/>
            <a:tailEnd/>
          </a:ln>
        </p:spPr>
        <p:txBody>
          <a:bodyPr/>
          <a:lstStyle/>
          <a:p>
            <a:pPr marL="742950" lvl="1" indent="-285750">
              <a:lnSpc>
                <a:spcPct val="80000"/>
              </a:lnSpc>
              <a:spcBef>
                <a:spcPct val="20000"/>
              </a:spcBef>
              <a:buClr>
                <a:srgbClr val="660033"/>
              </a:buClr>
              <a:buFont typeface="Wingdings" pitchFamily="2" charset="2"/>
              <a:buNone/>
            </a:pPr>
            <a:r>
              <a:rPr lang="en-US" sz="2400" b="0" u="sng" dirty="0">
                <a:solidFill>
                  <a:srgbClr val="DCB9FF"/>
                </a:solidFill>
                <a:latin typeface="Constantia" pitchFamily="18" charset="0"/>
              </a:rPr>
              <a:t>Sloan Digital Sky Survey</a:t>
            </a:r>
          </a:p>
          <a:p>
            <a:pPr marL="742950" lvl="1" indent="-285750">
              <a:lnSpc>
                <a:spcPct val="80000"/>
              </a:lnSpc>
              <a:spcBef>
                <a:spcPct val="20000"/>
              </a:spcBef>
              <a:buClr>
                <a:srgbClr val="660033"/>
              </a:buClr>
              <a:buFont typeface="Wingdings" pitchFamily="2" charset="2"/>
              <a:buNone/>
            </a:pPr>
            <a:endParaRPr lang="en-US" sz="1800" b="0" dirty="0">
              <a:solidFill>
                <a:srgbClr val="DCB9FF"/>
              </a:solidFill>
              <a:latin typeface="Calibri" pitchFamily="34" charset="0"/>
            </a:endParaRPr>
          </a:p>
          <a:p>
            <a:pPr marL="742950" lvl="1" indent="-285750">
              <a:lnSpc>
                <a:spcPct val="80000"/>
              </a:lnSpc>
              <a:spcBef>
                <a:spcPct val="20000"/>
              </a:spcBef>
              <a:buClr>
                <a:srgbClr val="660033"/>
              </a:buClr>
              <a:buFont typeface="Wingdings" pitchFamily="2" charset="2"/>
              <a:buNone/>
            </a:pPr>
            <a:r>
              <a:rPr lang="en-US" sz="1800" b="0" dirty="0">
                <a:solidFill>
                  <a:srgbClr val="DCB9FF"/>
                </a:solidFill>
                <a:latin typeface="Calibri" pitchFamily="34" charset="0"/>
              </a:rPr>
              <a:t>2.5m telescope	</a:t>
            </a:r>
            <a:r>
              <a:rPr lang="en-US" sz="1800" b="0" dirty="0" smtClean="0">
                <a:solidFill>
                  <a:srgbClr val="DCB9FF"/>
                </a:solidFill>
                <a:latin typeface="Calibri" pitchFamily="34" charset="0"/>
              </a:rPr>
              <a:t>10000 </a:t>
            </a:r>
            <a:r>
              <a:rPr lang="en-US" sz="1800" b="0" dirty="0">
                <a:solidFill>
                  <a:srgbClr val="DCB9FF"/>
                </a:solidFill>
                <a:latin typeface="Calibri" pitchFamily="34" charset="0"/>
              </a:rPr>
              <a:t>deg</a:t>
            </a:r>
            <a:r>
              <a:rPr lang="en-US" sz="1800" b="0" baseline="30000" dirty="0">
                <a:solidFill>
                  <a:srgbClr val="DCB9FF"/>
                </a:solidFill>
                <a:latin typeface="Calibri" pitchFamily="34" charset="0"/>
              </a:rPr>
              <a:t>2</a:t>
            </a:r>
            <a:r>
              <a:rPr lang="en-US" sz="1800" b="0" dirty="0">
                <a:solidFill>
                  <a:srgbClr val="DCB9FF"/>
                </a:solidFill>
                <a:latin typeface="Calibri" pitchFamily="34" charset="0"/>
              </a:rPr>
              <a:t>	0.1” astrometry	r&lt;22.5 flux limit</a:t>
            </a:r>
            <a:br>
              <a:rPr lang="en-US" sz="1800" b="0" dirty="0">
                <a:solidFill>
                  <a:srgbClr val="DCB9FF"/>
                </a:solidFill>
                <a:latin typeface="Calibri" pitchFamily="34" charset="0"/>
              </a:rPr>
            </a:br>
            <a:endParaRPr lang="en-US" sz="1800" b="0" dirty="0">
              <a:solidFill>
                <a:srgbClr val="DCB9FF"/>
              </a:solidFill>
              <a:latin typeface="Calibri" pitchFamily="34" charset="0"/>
            </a:endParaRPr>
          </a:p>
          <a:p>
            <a:pPr marL="742950" lvl="1" indent="-285750">
              <a:lnSpc>
                <a:spcPct val="80000"/>
              </a:lnSpc>
              <a:spcBef>
                <a:spcPct val="20000"/>
              </a:spcBef>
              <a:buClr>
                <a:srgbClr val="660033"/>
              </a:buClr>
              <a:buFont typeface="Wingdings" pitchFamily="2" charset="2"/>
              <a:buNone/>
            </a:pPr>
            <a:r>
              <a:rPr lang="en-US" sz="1800" b="0" dirty="0">
                <a:solidFill>
                  <a:srgbClr val="DCB9FF"/>
                </a:solidFill>
                <a:latin typeface="Calibri" pitchFamily="34" charset="0"/>
              </a:rPr>
              <a:t>5 band, 2%, photometry for &gt;50M </a:t>
            </a:r>
            <a:r>
              <a:rPr lang="en-US" sz="1800" b="0" dirty="0" smtClean="0">
                <a:solidFill>
                  <a:srgbClr val="DCB9FF"/>
                </a:solidFill>
                <a:latin typeface="Calibri" pitchFamily="34" charset="0"/>
              </a:rPr>
              <a:t>stars, </a:t>
            </a:r>
            <a:r>
              <a:rPr lang="en-US" dirty="0" smtClean="0">
                <a:solidFill>
                  <a:srgbClr val="DCB9FF"/>
                </a:solidFill>
                <a:latin typeface="Calibri" pitchFamily="34" charset="0"/>
              </a:rPr>
              <a:t>&gt;</a:t>
            </a:r>
            <a:r>
              <a:rPr lang="en-US" sz="1800" b="0" dirty="0" smtClean="0">
                <a:solidFill>
                  <a:srgbClr val="DCB9FF"/>
                </a:solidFill>
                <a:latin typeface="Calibri" pitchFamily="34" charset="0"/>
              </a:rPr>
              <a:t>280k </a:t>
            </a:r>
            <a:r>
              <a:rPr lang="en-US" sz="1800" b="0" dirty="0">
                <a:solidFill>
                  <a:srgbClr val="DCB9FF"/>
                </a:solidFill>
                <a:latin typeface="Calibri" pitchFamily="34" charset="0"/>
              </a:rPr>
              <a:t>R=2000 stellar spectra</a:t>
            </a:r>
          </a:p>
        </p:txBody>
      </p:sp>
      <p:pic>
        <p:nvPicPr>
          <p:cNvPr id="1442823" name="Picture 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5375" y="2922588"/>
            <a:ext cx="3067050" cy="30495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46998118"/>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5298" name="Rectangle 2"/>
          <p:cNvSpPr>
            <a:spLocks noGrp="1" noChangeArrowheads="1"/>
          </p:cNvSpPr>
          <p:nvPr>
            <p:ph type="title" idx="4294967295"/>
          </p:nvPr>
        </p:nvSpPr>
        <p:spPr>
          <a:xfrm>
            <a:off x="0" y="131763"/>
            <a:ext cx="7772400" cy="487362"/>
          </a:xfrm>
        </p:spPr>
        <p:txBody>
          <a:bodyPr>
            <a:normAutofit fontScale="90000"/>
          </a:bodyPr>
          <a:lstStyle/>
          <a:p>
            <a:r>
              <a:rPr lang="en-US" dirty="0" smtClean="0"/>
              <a:t>Observing With SDSS</a:t>
            </a:r>
            <a:endParaRPr lang="en-US" dirty="0"/>
          </a:p>
        </p:txBody>
      </p:sp>
      <p:pic>
        <p:nvPicPr>
          <p:cNvPr id="1335371" name="Picture 75" descr="faceplat"/>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57055" y="1185883"/>
            <a:ext cx="1822450" cy="2514600"/>
          </a:xfrm>
          <a:prstGeom prst="rect">
            <a:avLst/>
          </a:prstGeom>
          <a:noFill/>
        </p:spPr>
      </p:pic>
      <p:pic>
        <p:nvPicPr>
          <p:cNvPr id="1335373" name="Picture 77" descr="p6-fig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1495" y="1185883"/>
            <a:ext cx="2112963" cy="2490788"/>
          </a:xfrm>
          <a:prstGeom prst="rect">
            <a:avLst/>
          </a:prstGeom>
          <a:noFill/>
        </p:spPr>
      </p:pic>
      <p:pic>
        <p:nvPicPr>
          <p:cNvPr id="1532930" name="Picture 2" descr="http://spiff.rit.edu/richmond/sdss/sn_survey/plugplate.gi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7255" y="4005283"/>
            <a:ext cx="3276600" cy="2211705"/>
          </a:xfrm>
          <a:prstGeom prst="roundRect">
            <a:avLst>
              <a:gd name="adj" fmla="val 0"/>
            </a:avLst>
          </a:prstGeom>
          <a:solidFill>
            <a:srgbClr val="FFFFFF">
              <a:shade val="85000"/>
            </a:srgbClr>
          </a:solidFill>
          <a:ln>
            <a:noFill/>
          </a:ln>
          <a:effectLst>
            <a:reflection blurRad="12700" stA="38000" endPos="28000" dist="5000" dir="5400000" sy="-100000" algn="bl" rotWithShape="0"/>
          </a:effectLst>
          <a:extLst/>
        </p:spPr>
      </p:pic>
      <p:pic>
        <p:nvPicPr>
          <p:cNvPr id="1532931" name="Picture 3"/>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5119255" y="1102165"/>
            <a:ext cx="3581400" cy="2682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2932" name="Picture 4"/>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4281055" y="4471979"/>
            <a:ext cx="4585855" cy="1745009"/>
          </a:xfrm>
          <a:prstGeom prst="roundRect">
            <a:avLst>
              <a:gd name="adj" fmla="val 0"/>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82727"/>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2146" name="Picture 2" descr="http://cas.sdss.org/dr7/en/sdss/data/images/redshift.gif"/>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3850" y="788324"/>
            <a:ext cx="4552950" cy="2686051"/>
          </a:xfrm>
          <a:prstGeom prst="rect">
            <a:avLst/>
          </a:prstGeom>
          <a:noFill/>
          <a:extLst>
            <a:ext uri="{909E8E84-426E-40dd-AFC4-6F175D3DCCD1}">
              <a14:hiddenFill xmlns:a14="http://schemas.microsoft.com/office/drawing/2010/main">
                <a:solidFill>
                  <a:srgbClr val="FFFFFF"/>
                </a:solidFill>
              </a14:hiddenFill>
            </a:ext>
          </a:extLst>
        </p:spPr>
      </p:pic>
      <p:pic>
        <p:nvPicPr>
          <p:cNvPr id="1542148" name="Picture 4" descr="http://www.solstation.com/x-objects/per2clus.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18994" y="802870"/>
            <a:ext cx="3744008" cy="2671505"/>
          </a:xfrm>
          <a:prstGeom prst="rect">
            <a:avLst/>
          </a:prstGeom>
          <a:noFill/>
          <a:extLst>
            <a:ext uri="{909E8E84-426E-40dd-AFC4-6F175D3DCCD1}">
              <a14:hiddenFill xmlns:a14="http://schemas.microsoft.com/office/drawing/2010/main">
                <a:solidFill>
                  <a:srgbClr val="FFFFFF"/>
                </a:solidFill>
              </a14:hiddenFill>
            </a:ext>
          </a:extLst>
        </p:spPr>
      </p:pic>
      <p:pic>
        <p:nvPicPr>
          <p:cNvPr id="1542149" name="Picture 5"/>
          <p:cNvPicPr>
            <a:picLocks noChangeAspect="1" noChangeArrowheads="1"/>
          </p:cNvPicPr>
          <p:nvPr/>
        </p:nvPicPr>
        <p:blipFill>
          <a:blip r:embed="rId4" cstate="screen">
            <a:clrChange>
              <a:clrFrom>
                <a:srgbClr val="128BB5"/>
              </a:clrFrom>
              <a:clrTo>
                <a:srgbClr val="128BB5">
                  <a:alpha val="0"/>
                </a:srgbClr>
              </a:clrTo>
            </a:clrChange>
            <a:extLst>
              <a:ext uri="{28A0092B-C50C-407E-A947-70E740481C1C}">
                <a14:useLocalDpi xmlns:a14="http://schemas.microsoft.com/office/drawing/2010/main"/>
              </a:ext>
            </a:extLst>
          </a:blip>
          <a:srcRect/>
          <a:stretch>
            <a:fillRect/>
          </a:stretch>
        </p:blipFill>
        <p:spPr bwMode="auto">
          <a:xfrm>
            <a:off x="1452231" y="3847063"/>
            <a:ext cx="6400800" cy="263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2936575"/>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2350" t="7968" r="3018" b="5949"/>
          <a:stretch/>
        </p:blipFill>
        <p:spPr bwMode="auto">
          <a:xfrm>
            <a:off x="304800" y="1751110"/>
            <a:ext cx="8534400" cy="3125690"/>
          </a:xfrm>
          <a:prstGeom prst="roundRect">
            <a:avLst>
              <a:gd name="adj" fmla="val 2202"/>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872088" y="152400"/>
            <a:ext cx="1195712" cy="276999"/>
          </a:xfrm>
          <a:prstGeom prst="rect">
            <a:avLst/>
          </a:prstGeom>
          <a:noFill/>
        </p:spPr>
        <p:txBody>
          <a:bodyPr wrap="none" rtlCol="0">
            <a:spAutoFit/>
          </a:bodyPr>
          <a:lstStyle/>
          <a:p>
            <a:r>
              <a:rPr lang="en-US" sz="1200" i="1" dirty="0" err="1" smtClean="0">
                <a:solidFill>
                  <a:schemeClr val="tx1"/>
                </a:solidFill>
                <a:latin typeface="Constantia" pitchFamily="18" charset="0"/>
              </a:rPr>
              <a:t>Thakar</a:t>
            </a:r>
            <a:r>
              <a:rPr lang="en-US" sz="1200" i="1" dirty="0" smtClean="0">
                <a:solidFill>
                  <a:schemeClr val="tx1"/>
                </a:solidFill>
                <a:latin typeface="Constantia" pitchFamily="18" charset="0"/>
              </a:rPr>
              <a:t> (2006)</a:t>
            </a:r>
            <a:endParaRPr lang="en-US" sz="1200" i="1" dirty="0">
              <a:solidFill>
                <a:schemeClr val="tx1"/>
              </a:solidFill>
              <a:latin typeface="Constantia" pitchFamily="18" charset="0"/>
            </a:endParaRPr>
          </a:p>
        </p:txBody>
      </p:sp>
    </p:spTree>
    <p:extLst>
      <p:ext uri="{BB962C8B-B14F-4D97-AF65-F5344CB8AC3E}">
        <p14:creationId xmlns:p14="http://schemas.microsoft.com/office/powerpoint/2010/main" val="310667996"/>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47788" y="838200"/>
            <a:ext cx="6424612" cy="544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p:nvPr/>
        </p:nvSpPr>
        <p:spPr bwMode="auto">
          <a:xfrm>
            <a:off x="1143000" y="4267200"/>
            <a:ext cx="1322614" cy="381000"/>
          </a:xfrm>
          <a:prstGeom prst="ellipse">
            <a:avLst/>
          </a:prstGeom>
          <a:noFill/>
          <a:ln w="9525" cap="flat" cmpd="sng" algn="ctr">
            <a:solidFill>
              <a:srgbClr val="FF0000"/>
            </a:solidFill>
            <a:prstDash val="solid"/>
            <a:round/>
            <a:headEnd type="none" w="med" len="med"/>
            <a:tailEnd type="triangle" w="med" len="med"/>
          </a:ln>
          <a:effectLst>
            <a:glow rad="101600">
              <a:schemeClr val="accent1">
                <a:satMod val="175000"/>
                <a:alpha val="40000"/>
              </a:schemeClr>
            </a:glow>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bg2"/>
              </a:solidFill>
              <a:effectLst/>
              <a:latin typeface="Verdana" pitchFamily="34" charset="0"/>
            </a:endParaRPr>
          </a:p>
        </p:txBody>
      </p:sp>
    </p:spTree>
    <p:extLst>
      <p:ext uri="{BB962C8B-B14F-4D97-AF65-F5344CB8AC3E}">
        <p14:creationId xmlns:p14="http://schemas.microsoft.com/office/powerpoint/2010/main" val="4069234138"/>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902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4400" y="1113177"/>
            <a:ext cx="6886575" cy="5287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bwMode="auto">
          <a:xfrm>
            <a:off x="1742440" y="2341880"/>
            <a:ext cx="828040" cy="248920"/>
          </a:xfrm>
          <a:prstGeom prst="ellipse">
            <a:avLst/>
          </a:prstGeom>
          <a:noFill/>
          <a:ln w="9525" cap="flat" cmpd="sng" algn="ctr">
            <a:solidFill>
              <a:srgbClr val="FF0000"/>
            </a:solidFill>
            <a:prstDash val="solid"/>
            <a:round/>
            <a:headEnd type="none" w="med" len="med"/>
            <a:tailEnd type="triangle" w="med" len="med"/>
          </a:ln>
          <a:effectLst>
            <a:glow rad="101600">
              <a:schemeClr val="accent1">
                <a:satMod val="175000"/>
                <a:alpha val="40000"/>
              </a:schemeClr>
            </a:glow>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bg2"/>
              </a:solidFill>
              <a:effectLst/>
              <a:latin typeface="Verdana" pitchFamily="34" charset="0"/>
            </a:endParaRPr>
          </a:p>
        </p:txBody>
      </p:sp>
      <p:sp>
        <p:nvSpPr>
          <p:cNvPr id="5" name="TextBox 4"/>
          <p:cNvSpPr txBox="1"/>
          <p:nvPr/>
        </p:nvSpPr>
        <p:spPr>
          <a:xfrm>
            <a:off x="76200" y="728246"/>
            <a:ext cx="3779624" cy="338554"/>
          </a:xfrm>
          <a:prstGeom prst="rect">
            <a:avLst/>
          </a:prstGeom>
          <a:noFill/>
        </p:spPr>
        <p:txBody>
          <a:bodyPr wrap="none" rtlCol="0">
            <a:spAutoFit/>
          </a:bodyPr>
          <a:lstStyle/>
          <a:p>
            <a:pPr algn="l"/>
            <a:r>
              <a:rPr lang="en-US" b="0" i="1" dirty="0" err="1" smtClean="0">
                <a:solidFill>
                  <a:schemeClr val="tx1"/>
                </a:solidFill>
                <a:latin typeface="+mj-lt"/>
              </a:rPr>
              <a:t>CasJobs</a:t>
            </a:r>
            <a:r>
              <a:rPr lang="en-US" b="0" i="1" dirty="0" smtClean="0">
                <a:solidFill>
                  <a:schemeClr val="tx1"/>
                </a:solidFill>
                <a:latin typeface="+mj-lt"/>
              </a:rPr>
              <a:t>: Running long and complex queries</a:t>
            </a:r>
            <a:endParaRPr lang="en-US" b="0" i="1" dirty="0">
              <a:solidFill>
                <a:schemeClr val="tx1"/>
              </a:solidFill>
              <a:latin typeface="+mj-lt"/>
            </a:endParaRPr>
          </a:p>
        </p:txBody>
      </p:sp>
    </p:spTree>
    <p:extLst>
      <p:ext uri="{BB962C8B-B14F-4D97-AF65-F5344CB8AC3E}">
        <p14:creationId xmlns:p14="http://schemas.microsoft.com/office/powerpoint/2010/main" val="1035682588"/>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5440"/>
            <a:ext cx="8229600" cy="1143000"/>
          </a:xfrm>
        </p:spPr>
        <p:txBody>
          <a:bodyPr/>
          <a:lstStyle/>
          <a:p>
            <a:r>
              <a:rPr lang="en-US" dirty="0" smtClean="0"/>
              <a:t>SDSS </a:t>
            </a:r>
            <a:r>
              <a:rPr lang="en-US" dirty="0" err="1" smtClean="0"/>
              <a:t>CasJobs</a:t>
            </a:r>
            <a:r>
              <a:rPr lang="en-US" dirty="0" smtClean="0"/>
              <a:t> Service</a:t>
            </a:r>
            <a:endParaRPr lang="en-US" dirty="0"/>
          </a:p>
        </p:txBody>
      </p:sp>
      <p:pic>
        <p:nvPicPr>
          <p:cNvPr id="156160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4400" y="1143000"/>
            <a:ext cx="7199752"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6739465"/>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idx="1"/>
          </p:nvPr>
        </p:nvSpPr>
        <p:spPr/>
        <p:txBody>
          <a:bodyPr>
            <a:normAutofit fontScale="62500" lnSpcReduction="20000"/>
          </a:bodyPr>
          <a:lstStyle/>
          <a:p>
            <a:r>
              <a:rPr lang="en-US" dirty="0"/>
              <a:t>Mario Juric (mar-</a:t>
            </a:r>
            <a:r>
              <a:rPr lang="en-US" dirty="0" err="1"/>
              <a:t>ee</a:t>
            </a:r>
            <a:r>
              <a:rPr lang="en-US" dirty="0"/>
              <a:t>-oh you-rich</a:t>
            </a:r>
            <a:r>
              <a:rPr lang="en-US" dirty="0" smtClean="0"/>
              <a:t>)</a:t>
            </a:r>
          </a:p>
          <a:p>
            <a:r>
              <a:rPr lang="en-US" dirty="0" smtClean="0"/>
              <a:t>What I do:</a:t>
            </a:r>
          </a:p>
          <a:p>
            <a:pPr lvl="1"/>
            <a:r>
              <a:rPr lang="en-US" dirty="0" smtClean="0"/>
              <a:t>Science derived from large surveys: Galactic structure, properties of the solar system</a:t>
            </a:r>
          </a:p>
          <a:p>
            <a:pPr lvl="1"/>
            <a:r>
              <a:rPr lang="en-US" dirty="0" smtClean="0"/>
              <a:t>Astronomical algorithms and software research</a:t>
            </a:r>
          </a:p>
          <a:p>
            <a:pPr lvl="1"/>
            <a:r>
              <a:rPr lang="en-US" dirty="0" smtClean="0"/>
              <a:t>Optical astronomer (=&gt; some bias towards optical surveys)</a:t>
            </a:r>
          </a:p>
          <a:p>
            <a:r>
              <a:rPr lang="en-US" dirty="0" smtClean="0"/>
              <a:t>Hats I wear</a:t>
            </a:r>
          </a:p>
          <a:p>
            <a:pPr lvl="1"/>
            <a:r>
              <a:rPr lang="en-US" dirty="0" smtClean="0"/>
              <a:t>Professor @ Astronomy</a:t>
            </a:r>
          </a:p>
          <a:p>
            <a:pPr lvl="1"/>
            <a:r>
              <a:rPr lang="en-US" dirty="0" smtClean="0"/>
              <a:t>Sr. Fellow @ UW’s </a:t>
            </a:r>
            <a:r>
              <a:rPr lang="en-US" dirty="0" err="1" smtClean="0"/>
              <a:t>eScience</a:t>
            </a:r>
            <a:r>
              <a:rPr lang="en-US" dirty="0" smtClean="0"/>
              <a:t> Institute</a:t>
            </a:r>
          </a:p>
          <a:p>
            <a:pPr lvl="1"/>
            <a:r>
              <a:rPr lang="en-US" dirty="0" smtClean="0"/>
              <a:t>Data Management Project Scientist @ LSST</a:t>
            </a:r>
          </a:p>
        </p:txBody>
      </p:sp>
    </p:spTree>
    <p:extLst>
      <p:ext uri="{BB962C8B-B14F-4D97-AF65-F5344CB8AC3E}">
        <p14:creationId xmlns:p14="http://schemas.microsoft.com/office/powerpoint/2010/main" val="111858317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4400" y="1143000"/>
            <a:ext cx="7199752"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371600" y="3162301"/>
            <a:ext cx="6400800" cy="1631216"/>
          </a:xfrm>
          <a:prstGeom prst="rect">
            <a:avLst/>
          </a:prstGeom>
          <a:noFill/>
        </p:spPr>
        <p:txBody>
          <a:bodyPr wrap="square" rtlCol="0">
            <a:spAutoFit/>
          </a:bodyPr>
          <a:lstStyle/>
          <a:p>
            <a:r>
              <a:rPr lang="en-US" sz="2000" dirty="0" smtClean="0">
                <a:solidFill>
                  <a:schemeClr val="tx1">
                    <a:lumMod val="95000"/>
                  </a:schemeClr>
                </a:solidFill>
              </a:rPr>
              <a:t>Example:</a:t>
            </a:r>
            <a:br>
              <a:rPr lang="en-US" sz="2000" dirty="0" smtClean="0">
                <a:solidFill>
                  <a:schemeClr val="tx1">
                    <a:lumMod val="95000"/>
                  </a:schemeClr>
                </a:solidFill>
              </a:rPr>
            </a:br>
            <a:r>
              <a:rPr lang="en-US" sz="2000" dirty="0" smtClean="0">
                <a:solidFill>
                  <a:schemeClr val="tx1">
                    <a:lumMod val="95000"/>
                  </a:schemeClr>
                </a:solidFill>
              </a:rPr>
              <a:t/>
            </a:r>
            <a:br>
              <a:rPr lang="en-US" sz="2000" dirty="0" smtClean="0">
                <a:solidFill>
                  <a:schemeClr val="tx1">
                    <a:lumMod val="95000"/>
                  </a:schemeClr>
                </a:solidFill>
              </a:rPr>
            </a:br>
            <a:r>
              <a:rPr lang="en-US" sz="2000" dirty="0" smtClean="0">
                <a:solidFill>
                  <a:schemeClr val="tx1">
                    <a:lumMod val="95000"/>
                  </a:schemeClr>
                </a:solidFill>
              </a:rPr>
              <a:t>Get the positions (in Galactic coordinates) and </a:t>
            </a:r>
            <a:r>
              <a:rPr lang="en-US" sz="2000" dirty="0" err="1" smtClean="0">
                <a:solidFill>
                  <a:schemeClr val="tx1">
                    <a:lumMod val="95000"/>
                  </a:schemeClr>
                </a:solidFill>
              </a:rPr>
              <a:t>dereddened</a:t>
            </a:r>
            <a:r>
              <a:rPr lang="en-US" sz="2000" dirty="0" smtClean="0">
                <a:solidFill>
                  <a:schemeClr val="tx1">
                    <a:lumMod val="95000"/>
                  </a:schemeClr>
                </a:solidFill>
              </a:rPr>
              <a:t> magnitudes of all stars within 1 degree of </a:t>
            </a:r>
            <a:r>
              <a:rPr lang="en-US" sz="2000" dirty="0" smtClean="0">
                <a:solidFill>
                  <a:schemeClr val="tx1">
                    <a:lumMod val="95000"/>
                  </a:schemeClr>
                </a:solidFill>
                <a:latin typeface="Symbol" pitchFamily="18" charset="2"/>
              </a:rPr>
              <a:t>a</a:t>
            </a:r>
            <a:r>
              <a:rPr lang="en-US" sz="2000" dirty="0" smtClean="0">
                <a:solidFill>
                  <a:schemeClr val="tx1">
                    <a:lumMod val="95000"/>
                  </a:schemeClr>
                </a:solidFill>
              </a:rPr>
              <a:t> = 341.6, </a:t>
            </a:r>
            <a:r>
              <a:rPr lang="en-US" sz="2000" dirty="0" smtClean="0">
                <a:solidFill>
                  <a:schemeClr val="tx1">
                    <a:lumMod val="95000"/>
                  </a:schemeClr>
                </a:solidFill>
                <a:latin typeface="Symbol" pitchFamily="18" charset="2"/>
              </a:rPr>
              <a:t>d</a:t>
            </a:r>
            <a:r>
              <a:rPr lang="en-US" sz="2000" dirty="0" smtClean="0">
                <a:solidFill>
                  <a:schemeClr val="tx1">
                    <a:lumMod val="95000"/>
                  </a:schemeClr>
                </a:solidFill>
              </a:rPr>
              <a:t> = 31.7</a:t>
            </a:r>
            <a:endParaRPr lang="en-US" sz="2000" dirty="0">
              <a:solidFill>
                <a:schemeClr val="tx1">
                  <a:lumMod val="95000"/>
                </a:schemeClr>
              </a:solidFill>
            </a:endParaRPr>
          </a:p>
        </p:txBody>
      </p:sp>
    </p:spTree>
    <p:extLst>
      <p:ext uri="{BB962C8B-B14F-4D97-AF65-F5344CB8AC3E}">
        <p14:creationId xmlns:p14="http://schemas.microsoft.com/office/powerpoint/2010/main" val="667111280"/>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285"/>
            <a:ext cx="8229600" cy="1143000"/>
          </a:xfrm>
        </p:spPr>
        <p:txBody>
          <a:bodyPr/>
          <a:lstStyle/>
          <a:p>
            <a:r>
              <a:rPr lang="en-US" dirty="0" smtClean="0"/>
              <a:t>An SQL Query</a:t>
            </a:r>
            <a:endParaRPr lang="en-US" dirty="0"/>
          </a:p>
        </p:txBody>
      </p:sp>
      <p:pic>
        <p:nvPicPr>
          <p:cNvPr id="3" name="Picture 3"/>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914401" y="1142999"/>
            <a:ext cx="7006856" cy="4566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4953000" y="2066836"/>
            <a:ext cx="3183046" cy="1446550"/>
          </a:xfrm>
          <a:prstGeom prst="rect">
            <a:avLst/>
          </a:prstGeom>
          <a:solidFill>
            <a:schemeClr val="tx1">
              <a:lumMod val="50000"/>
            </a:schemeClr>
          </a:solidFill>
        </p:spPr>
        <p:txBody>
          <a:bodyPr wrap="square" rtlCol="0">
            <a:spAutoFit/>
          </a:bodyPr>
          <a:lstStyle/>
          <a:p>
            <a:pPr algn="l"/>
            <a:r>
              <a:rPr lang="en-US" sz="1100" dirty="0" smtClean="0">
                <a:solidFill>
                  <a:srgbClr val="FFC000"/>
                </a:solidFill>
              </a:rPr>
              <a:t>SQL</a:t>
            </a:r>
            <a:r>
              <a:rPr lang="en-US" sz="1100" b="0" dirty="0" smtClean="0">
                <a:solidFill>
                  <a:srgbClr val="FFC000"/>
                </a:solidFill>
              </a:rPr>
              <a:t> </a:t>
            </a:r>
            <a:r>
              <a:rPr lang="en-US" sz="1100" b="0" dirty="0" smtClean="0">
                <a:solidFill>
                  <a:schemeClr val="tx1">
                    <a:lumMod val="95000"/>
                  </a:schemeClr>
                </a:solidFill>
              </a:rPr>
              <a:t>– </a:t>
            </a:r>
            <a:r>
              <a:rPr lang="en-US" sz="1100" dirty="0" smtClean="0">
                <a:solidFill>
                  <a:schemeClr val="tx1">
                    <a:lumMod val="95000"/>
                  </a:schemeClr>
                </a:solidFill>
              </a:rPr>
              <a:t>Structured Query Language</a:t>
            </a:r>
          </a:p>
          <a:p>
            <a:pPr algn="l"/>
            <a:r>
              <a:rPr lang="en-US" sz="1100" b="0" dirty="0" smtClean="0">
                <a:solidFill>
                  <a:schemeClr val="tx1">
                    <a:lumMod val="95000"/>
                  </a:schemeClr>
                </a:solidFill>
              </a:rPr>
              <a:t>A language for specifying and extracting subsets of data from large tabular databases.</a:t>
            </a:r>
          </a:p>
          <a:p>
            <a:pPr algn="l"/>
            <a:r>
              <a:rPr lang="en-US" sz="1100" b="0" dirty="0" smtClean="0">
                <a:solidFill>
                  <a:schemeClr val="tx1">
                    <a:lumMod val="95000"/>
                  </a:schemeClr>
                </a:solidFill>
              </a:rPr>
              <a:t>Allows you to select only the data that satisfy a certain set of (possibly very complicated) restrictions that you specify</a:t>
            </a:r>
          </a:p>
        </p:txBody>
      </p:sp>
    </p:spTree>
    <p:extLst>
      <p:ext uri="{BB962C8B-B14F-4D97-AF65-F5344CB8AC3E}">
        <p14:creationId xmlns:p14="http://schemas.microsoft.com/office/powerpoint/2010/main" val="4079896462"/>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967"/>
            <a:ext cx="8229600" cy="1143000"/>
          </a:xfrm>
        </p:spPr>
        <p:txBody>
          <a:bodyPr/>
          <a:lstStyle/>
          <a:p>
            <a:r>
              <a:rPr lang="en-US" dirty="0" smtClean="0"/>
              <a:t>Anatomy of an SQL Query</a:t>
            </a:r>
            <a:endParaRPr lang="en-US" dirty="0"/>
          </a:p>
        </p:txBody>
      </p:sp>
      <p:pic>
        <p:nvPicPr>
          <p:cNvPr id="3" name="Picture 3"/>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914401" y="1142999"/>
            <a:ext cx="7006856" cy="4566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 name="Group 22"/>
          <p:cNvGrpSpPr/>
          <p:nvPr/>
        </p:nvGrpSpPr>
        <p:grpSpPr>
          <a:xfrm>
            <a:off x="1447800" y="2066836"/>
            <a:ext cx="6705600" cy="3648164"/>
            <a:chOff x="1447800" y="2066836"/>
            <a:chExt cx="6705600" cy="3648164"/>
          </a:xfrm>
        </p:grpSpPr>
        <p:sp>
          <p:nvSpPr>
            <p:cNvPr id="4" name="TextBox 3"/>
            <p:cNvSpPr txBox="1"/>
            <p:nvPr/>
          </p:nvSpPr>
          <p:spPr>
            <a:xfrm>
              <a:off x="4953000" y="2066836"/>
              <a:ext cx="3183046" cy="600164"/>
            </a:xfrm>
            <a:prstGeom prst="rect">
              <a:avLst/>
            </a:prstGeom>
            <a:solidFill>
              <a:schemeClr val="tx1">
                <a:lumMod val="50000"/>
              </a:schemeClr>
            </a:solidFill>
          </p:spPr>
          <p:txBody>
            <a:bodyPr wrap="square" rtlCol="0">
              <a:spAutoFit/>
            </a:bodyPr>
            <a:lstStyle/>
            <a:p>
              <a:pPr algn="l"/>
              <a:r>
                <a:rPr lang="en-US" sz="1100" dirty="0" smtClean="0">
                  <a:solidFill>
                    <a:srgbClr val="FFC000"/>
                  </a:solidFill>
                </a:rPr>
                <a:t>SELECT</a:t>
              </a:r>
              <a:r>
                <a:rPr lang="en-US" sz="1100" b="0" dirty="0" smtClean="0">
                  <a:solidFill>
                    <a:srgbClr val="FFC000"/>
                  </a:solidFill>
                </a:rPr>
                <a:t> </a:t>
              </a:r>
              <a:r>
                <a:rPr lang="en-US" sz="1100" b="0" dirty="0" smtClean="0">
                  <a:solidFill>
                    <a:schemeClr val="tx1">
                      <a:lumMod val="95000"/>
                    </a:schemeClr>
                  </a:solidFill>
                </a:rPr>
                <a:t>– select a subset of entries from the catalog, based on the criteria we will specify</a:t>
              </a:r>
              <a:endParaRPr lang="en-US" sz="1100" b="0" dirty="0">
                <a:solidFill>
                  <a:schemeClr val="tx1">
                    <a:lumMod val="95000"/>
                  </a:schemeClr>
                </a:solidFill>
              </a:endParaRPr>
            </a:p>
          </p:txBody>
        </p:sp>
        <p:sp>
          <p:nvSpPr>
            <p:cNvPr id="5" name="TextBox 4"/>
            <p:cNvSpPr txBox="1"/>
            <p:nvPr/>
          </p:nvSpPr>
          <p:spPr>
            <a:xfrm>
              <a:off x="4970354" y="2819400"/>
              <a:ext cx="3183046" cy="938719"/>
            </a:xfrm>
            <a:prstGeom prst="rect">
              <a:avLst/>
            </a:prstGeom>
            <a:solidFill>
              <a:schemeClr val="tx1">
                <a:lumMod val="50000"/>
              </a:schemeClr>
            </a:solidFill>
          </p:spPr>
          <p:txBody>
            <a:bodyPr wrap="square" rtlCol="0">
              <a:spAutoFit/>
            </a:bodyPr>
            <a:lstStyle/>
            <a:p>
              <a:pPr algn="l"/>
              <a:r>
                <a:rPr lang="en-US" sz="1100" dirty="0" smtClean="0">
                  <a:solidFill>
                    <a:srgbClr val="FFC000"/>
                  </a:solidFill>
                </a:rPr>
                <a:t>Columns </a:t>
              </a:r>
              <a:r>
                <a:rPr lang="en-US" sz="1100" b="0" dirty="0" smtClean="0">
                  <a:solidFill>
                    <a:schemeClr val="tx1">
                      <a:lumMod val="95000"/>
                    </a:schemeClr>
                  </a:solidFill>
                </a:rPr>
                <a:t>– the columns we are interested in. Usually we don’t want all (&gt; 50!) available columns, but just some (e.g., id, position, extinction, magnitudes, errors, and flags)</a:t>
              </a:r>
              <a:endParaRPr lang="en-US" sz="1100" b="0" dirty="0">
                <a:solidFill>
                  <a:schemeClr val="tx1">
                    <a:lumMod val="95000"/>
                  </a:schemeClr>
                </a:solidFill>
              </a:endParaRPr>
            </a:p>
          </p:txBody>
        </p:sp>
        <p:sp>
          <p:nvSpPr>
            <p:cNvPr id="6" name="TextBox 5"/>
            <p:cNvSpPr txBox="1"/>
            <p:nvPr/>
          </p:nvSpPr>
          <p:spPr>
            <a:xfrm>
              <a:off x="4970354" y="4090481"/>
              <a:ext cx="3183046" cy="430887"/>
            </a:xfrm>
            <a:prstGeom prst="rect">
              <a:avLst/>
            </a:prstGeom>
            <a:solidFill>
              <a:schemeClr val="tx1">
                <a:lumMod val="50000"/>
              </a:schemeClr>
            </a:solidFill>
          </p:spPr>
          <p:txBody>
            <a:bodyPr wrap="square" rtlCol="0">
              <a:spAutoFit/>
            </a:bodyPr>
            <a:lstStyle/>
            <a:p>
              <a:pPr algn="l"/>
              <a:r>
                <a:rPr lang="en-US" sz="1100" dirty="0" smtClean="0">
                  <a:solidFill>
                    <a:srgbClr val="FFC000"/>
                  </a:solidFill>
                </a:rPr>
                <a:t>FROM clause </a:t>
              </a:r>
              <a:r>
                <a:rPr lang="en-US" sz="1100" b="0" dirty="0" smtClean="0">
                  <a:solidFill>
                    <a:schemeClr val="tx1">
                      <a:lumMod val="95000"/>
                    </a:schemeClr>
                  </a:solidFill>
                </a:rPr>
                <a:t>– the tables from which to fetch the columns above. Can be “virtual”.</a:t>
              </a:r>
              <a:endParaRPr lang="en-US" sz="1100" b="0" dirty="0">
                <a:solidFill>
                  <a:schemeClr val="tx1">
                    <a:lumMod val="95000"/>
                  </a:schemeClr>
                </a:solidFill>
              </a:endParaRPr>
            </a:p>
          </p:txBody>
        </p:sp>
        <p:sp>
          <p:nvSpPr>
            <p:cNvPr id="7" name="TextBox 6"/>
            <p:cNvSpPr txBox="1"/>
            <p:nvPr/>
          </p:nvSpPr>
          <p:spPr>
            <a:xfrm>
              <a:off x="4970354" y="4572000"/>
              <a:ext cx="3183046" cy="600164"/>
            </a:xfrm>
            <a:prstGeom prst="rect">
              <a:avLst/>
            </a:prstGeom>
            <a:solidFill>
              <a:schemeClr val="tx1">
                <a:lumMod val="50000"/>
              </a:schemeClr>
            </a:solidFill>
          </p:spPr>
          <p:txBody>
            <a:bodyPr wrap="square" rtlCol="0">
              <a:spAutoFit/>
            </a:bodyPr>
            <a:lstStyle/>
            <a:p>
              <a:pPr algn="l"/>
              <a:r>
                <a:rPr lang="en-US" sz="1100" dirty="0" smtClean="0">
                  <a:solidFill>
                    <a:srgbClr val="FFC000"/>
                  </a:solidFill>
                </a:rPr>
                <a:t>INTO clause </a:t>
              </a:r>
              <a:r>
                <a:rPr lang="en-US" sz="1100" b="0" dirty="0" smtClean="0">
                  <a:solidFill>
                    <a:schemeClr val="tx1">
                      <a:lumMod val="95000"/>
                    </a:schemeClr>
                  </a:solidFill>
                </a:rPr>
                <a:t>– where to store the result. The results go to tables in your personal database.</a:t>
              </a:r>
              <a:endParaRPr lang="en-US" sz="1100" b="0" dirty="0">
                <a:solidFill>
                  <a:schemeClr val="tx1">
                    <a:lumMod val="95000"/>
                  </a:schemeClr>
                </a:solidFill>
              </a:endParaRPr>
            </a:p>
          </p:txBody>
        </p:sp>
        <p:sp>
          <p:nvSpPr>
            <p:cNvPr id="8" name="TextBox 7"/>
            <p:cNvSpPr txBox="1"/>
            <p:nvPr/>
          </p:nvSpPr>
          <p:spPr>
            <a:xfrm>
              <a:off x="4970354" y="5284113"/>
              <a:ext cx="3183046" cy="430887"/>
            </a:xfrm>
            <a:prstGeom prst="rect">
              <a:avLst/>
            </a:prstGeom>
            <a:solidFill>
              <a:schemeClr val="tx1">
                <a:lumMod val="50000"/>
              </a:schemeClr>
            </a:solidFill>
          </p:spPr>
          <p:txBody>
            <a:bodyPr wrap="square" rtlCol="0">
              <a:spAutoFit/>
            </a:bodyPr>
            <a:lstStyle/>
            <a:p>
              <a:pPr algn="l"/>
              <a:r>
                <a:rPr lang="en-US" sz="1100" dirty="0" smtClean="0">
                  <a:solidFill>
                    <a:srgbClr val="FFC000"/>
                  </a:solidFill>
                </a:rPr>
                <a:t>WHERE clause </a:t>
              </a:r>
              <a:r>
                <a:rPr lang="en-US" sz="1100" b="0" dirty="0" smtClean="0">
                  <a:solidFill>
                    <a:schemeClr val="tx1">
                      <a:lumMod val="95000"/>
                    </a:schemeClr>
                  </a:solidFill>
                </a:rPr>
                <a:t>– the filter with which to filter the result.</a:t>
              </a:r>
              <a:endParaRPr lang="en-US" sz="1100" b="0" dirty="0">
                <a:solidFill>
                  <a:schemeClr val="tx1">
                    <a:lumMod val="95000"/>
                  </a:schemeClr>
                </a:solidFill>
              </a:endParaRPr>
            </a:p>
          </p:txBody>
        </p:sp>
        <p:cxnSp>
          <p:nvCxnSpPr>
            <p:cNvPr id="10" name="Straight Arrow Connector 9"/>
            <p:cNvCxnSpPr/>
            <p:nvPr/>
          </p:nvCxnSpPr>
          <p:spPr bwMode="auto">
            <a:xfrm flipH="1">
              <a:off x="1447800" y="2366918"/>
              <a:ext cx="3505200" cy="921841"/>
            </a:xfrm>
            <a:prstGeom prst="straightConnector1">
              <a:avLst/>
            </a:prstGeom>
            <a:solidFill>
              <a:schemeClr val="tx1"/>
            </a:solidFill>
            <a:ln w="9525" cap="flat" cmpd="sng" algn="ctr">
              <a:solidFill>
                <a:schemeClr val="tx1"/>
              </a:solidFill>
              <a:prstDash val="solid"/>
              <a:round/>
              <a:headEnd type="none" w="med" len="med"/>
              <a:tailEnd type="arrow"/>
            </a:ln>
            <a:effectLst/>
          </p:spPr>
        </p:cxnSp>
        <p:cxnSp>
          <p:nvCxnSpPr>
            <p:cNvPr id="11" name="Straight Arrow Connector 10"/>
            <p:cNvCxnSpPr/>
            <p:nvPr/>
          </p:nvCxnSpPr>
          <p:spPr bwMode="auto">
            <a:xfrm flipH="1">
              <a:off x="1676400" y="3124200"/>
              <a:ext cx="3200400" cy="533400"/>
            </a:xfrm>
            <a:prstGeom prst="straightConnector1">
              <a:avLst/>
            </a:prstGeom>
            <a:solidFill>
              <a:schemeClr val="tx1"/>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H="1">
              <a:off x="3886200" y="4305924"/>
              <a:ext cx="990600" cy="107722"/>
            </a:xfrm>
            <a:prstGeom prst="straightConnector1">
              <a:avLst/>
            </a:prstGeom>
            <a:solidFill>
              <a:schemeClr val="tx1"/>
            </a:solidFill>
            <a:ln w="9525"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flipH="1">
              <a:off x="2133600" y="4872082"/>
              <a:ext cx="2779529" cy="53861"/>
            </a:xfrm>
            <a:prstGeom prst="straightConnector1">
              <a:avLst/>
            </a:prstGeom>
            <a:solidFill>
              <a:schemeClr val="tx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flipH="1" flipV="1">
              <a:off x="2286001" y="5334000"/>
              <a:ext cx="2590800" cy="165557"/>
            </a:xfrm>
            <a:prstGeom prst="straightConnector1">
              <a:avLst/>
            </a:prstGeom>
            <a:solidFill>
              <a:schemeClr val="tx1"/>
            </a:solidFill>
            <a:ln w="9525" cap="flat" cmpd="sng" algn="ctr">
              <a:solidFill>
                <a:schemeClr val="tx1"/>
              </a:solidFill>
              <a:prstDash val="solid"/>
              <a:round/>
              <a:headEnd type="none" w="med" len="med"/>
              <a:tailEnd type="arrow"/>
            </a:ln>
            <a:effectLst/>
          </p:spPr>
        </p:cxnSp>
      </p:grpSp>
    </p:spTree>
    <p:extLst>
      <p:ext uri="{BB962C8B-B14F-4D97-AF65-F5344CB8AC3E}">
        <p14:creationId xmlns:p14="http://schemas.microsoft.com/office/powerpoint/2010/main" val="3581990104"/>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968"/>
            <a:ext cx="8229600" cy="1143000"/>
          </a:xfrm>
        </p:spPr>
        <p:txBody>
          <a:bodyPr/>
          <a:lstStyle/>
          <a:p>
            <a:r>
              <a:rPr lang="en-US" dirty="0" smtClean="0"/>
              <a:t>Submitted Job</a:t>
            </a:r>
            <a:endParaRPr lang="en-US" dirty="0"/>
          </a:p>
        </p:txBody>
      </p:sp>
      <p:pic>
        <p:nvPicPr>
          <p:cNvPr id="1566723"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14400" y="1143001"/>
            <a:ext cx="720520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7675081"/>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5446"/>
            <a:ext cx="8229600" cy="1143000"/>
          </a:xfrm>
        </p:spPr>
        <p:txBody>
          <a:bodyPr/>
          <a:lstStyle/>
          <a:p>
            <a:r>
              <a:rPr lang="en-US" dirty="0" smtClean="0"/>
              <a:t>Completed Job</a:t>
            </a:r>
            <a:endParaRPr lang="en-US" dirty="0"/>
          </a:p>
        </p:txBody>
      </p:sp>
      <p:pic>
        <p:nvPicPr>
          <p:cNvPr id="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14400" y="1143001"/>
            <a:ext cx="720520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bwMode="auto">
          <a:xfrm>
            <a:off x="1929493" y="1951264"/>
            <a:ext cx="661307" cy="190500"/>
          </a:xfrm>
          <a:prstGeom prst="ellipse">
            <a:avLst/>
          </a:prstGeom>
          <a:noFill/>
          <a:ln w="9525" cap="flat" cmpd="sng" algn="ctr">
            <a:solidFill>
              <a:srgbClr val="FF0000"/>
            </a:solidFill>
            <a:prstDash val="solid"/>
            <a:round/>
            <a:headEnd type="none" w="med" len="med"/>
            <a:tailEnd type="triangle" w="med" len="med"/>
          </a:ln>
          <a:effectLst>
            <a:glow rad="101600">
              <a:schemeClr val="accent1">
                <a:satMod val="175000"/>
                <a:alpha val="40000"/>
              </a:schemeClr>
            </a:glow>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bg2"/>
              </a:solidFill>
              <a:effectLst/>
              <a:latin typeface="Verdana" pitchFamily="34" charset="0"/>
            </a:endParaRPr>
          </a:p>
        </p:txBody>
      </p:sp>
      <p:cxnSp>
        <p:nvCxnSpPr>
          <p:cNvPr id="6" name="Straight Arrow Connector 5"/>
          <p:cNvCxnSpPr/>
          <p:nvPr/>
        </p:nvCxnSpPr>
        <p:spPr bwMode="auto">
          <a:xfrm flipH="1" flipV="1">
            <a:off x="5029200" y="2743200"/>
            <a:ext cx="1447800" cy="762000"/>
          </a:xfrm>
          <a:prstGeom prst="straightConnector1">
            <a:avLst/>
          </a:prstGeom>
          <a:solidFill>
            <a:schemeClr val="tx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251250308"/>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677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8600" y="1076325"/>
            <a:ext cx="8620125" cy="470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bwMode="auto">
          <a:xfrm>
            <a:off x="1219200" y="3690256"/>
            <a:ext cx="1066799" cy="533400"/>
          </a:xfrm>
          <a:prstGeom prst="ellipse">
            <a:avLst/>
          </a:prstGeom>
          <a:noFill/>
          <a:ln w="9525" cap="flat" cmpd="sng" algn="ctr">
            <a:solidFill>
              <a:srgbClr val="FF0000"/>
            </a:solidFill>
            <a:prstDash val="solid"/>
            <a:round/>
            <a:headEnd type="none" w="med" len="med"/>
            <a:tailEnd type="triangle" w="med" len="med"/>
          </a:ln>
          <a:effectLst>
            <a:glow rad="101600">
              <a:schemeClr val="accent1">
                <a:satMod val="175000"/>
                <a:alpha val="40000"/>
              </a:schemeClr>
            </a:glow>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bg2"/>
              </a:solidFill>
              <a:effectLst/>
              <a:latin typeface="Verdana" pitchFamily="34" charset="0"/>
            </a:endParaRPr>
          </a:p>
        </p:txBody>
      </p:sp>
    </p:spTree>
    <p:extLst>
      <p:ext uri="{BB962C8B-B14F-4D97-AF65-F5344CB8AC3E}">
        <p14:creationId xmlns:p14="http://schemas.microsoft.com/office/powerpoint/2010/main" val="3575068669"/>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0800"/>
            <a:ext cx="8686800" cy="609600"/>
          </a:xfrm>
        </p:spPr>
        <p:txBody>
          <a:bodyPr>
            <a:noAutofit/>
          </a:bodyPr>
          <a:lstStyle/>
          <a:p>
            <a:r>
              <a:rPr lang="en-US" sz="3200" dirty="0" smtClean="0"/>
              <a:t>Basic Data Analysis: A Color-Magnitude Diagram (CMD)</a:t>
            </a:r>
            <a:endParaRPr lang="en-US" sz="3200" dirty="0"/>
          </a:p>
        </p:txBody>
      </p:sp>
      <p:pic>
        <p:nvPicPr>
          <p:cNvPr id="1562627" name="Picture 3" descr="Z:\Presentations\field_2.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6112" y="1221921"/>
            <a:ext cx="4025131" cy="4114800"/>
          </a:xfrm>
          <a:prstGeom prst="rect">
            <a:avLst/>
          </a:prstGeom>
          <a:noFill/>
          <a:extLst>
            <a:ext uri="{909E8E84-426E-40dd-AFC4-6F175D3DCCD1}">
              <a14:hiddenFill xmlns:a14="http://schemas.microsoft.com/office/drawing/2010/main">
                <a:solidFill>
                  <a:srgbClr val="FFFFFF"/>
                </a:solidFill>
              </a14:hiddenFill>
            </a:ext>
          </a:extLst>
        </p:spPr>
      </p:pic>
      <p:pic>
        <p:nvPicPr>
          <p:cNvPr id="156365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81600" y="1221921"/>
            <a:ext cx="3474794" cy="2681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5571170"/>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3814"/>
            <a:ext cx="8229600" cy="1143000"/>
          </a:xfrm>
        </p:spPr>
        <p:txBody>
          <a:bodyPr/>
          <a:lstStyle/>
          <a:p>
            <a:r>
              <a:rPr lang="en-US" dirty="0" smtClean="0"/>
              <a:t>Interpreting Stellar CMDs</a:t>
            </a:r>
            <a:endParaRPr lang="en-US" dirty="0"/>
          </a:p>
        </p:txBody>
      </p:sp>
      <p:pic>
        <p:nvPicPr>
          <p:cNvPr id="1562627" name="Picture 3" descr="Z:\Presentations\field_2.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6112" y="1221921"/>
            <a:ext cx="4025131" cy="41148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1983467" y="4905111"/>
            <a:ext cx="1592782" cy="767443"/>
            <a:chOff x="2756780" y="4905111"/>
            <a:chExt cx="1323123" cy="767443"/>
          </a:xfrm>
        </p:grpSpPr>
        <p:cxnSp>
          <p:nvCxnSpPr>
            <p:cNvPr id="4" name="Straight Arrow Connector 3"/>
            <p:cNvCxnSpPr/>
            <p:nvPr/>
          </p:nvCxnSpPr>
          <p:spPr bwMode="auto">
            <a:xfrm flipV="1">
              <a:off x="3767686" y="4905112"/>
              <a:ext cx="0" cy="366844"/>
            </a:xfrm>
            <a:prstGeom prst="straightConnector1">
              <a:avLst/>
            </a:prstGeom>
            <a:solidFill>
              <a:schemeClr val="tx1"/>
            </a:solidFill>
            <a:ln w="28575" cap="flat" cmpd="sng" algn="ctr">
              <a:solidFill>
                <a:srgbClr val="FF0000"/>
              </a:solidFill>
              <a:prstDash val="solid"/>
              <a:round/>
              <a:headEnd type="none" w="med" len="med"/>
              <a:tailEnd type="arrow"/>
            </a:ln>
            <a:effectLst/>
          </p:spPr>
        </p:cxnSp>
        <p:sp>
          <p:nvSpPr>
            <p:cNvPr id="6" name="TextBox 5"/>
            <p:cNvSpPr txBox="1"/>
            <p:nvPr/>
          </p:nvSpPr>
          <p:spPr>
            <a:xfrm>
              <a:off x="3387890" y="5334000"/>
              <a:ext cx="692013" cy="338554"/>
            </a:xfrm>
            <a:prstGeom prst="rect">
              <a:avLst/>
            </a:prstGeom>
            <a:noFill/>
          </p:spPr>
          <p:txBody>
            <a:bodyPr wrap="none" rtlCol="0">
              <a:spAutoFit/>
            </a:bodyPr>
            <a:lstStyle/>
            <a:p>
              <a:pPr algn="l"/>
              <a:r>
                <a:rPr lang="en-US" b="0" dirty="0" smtClean="0">
                  <a:solidFill>
                    <a:schemeClr val="accent1">
                      <a:lumMod val="90000"/>
                    </a:schemeClr>
                  </a:solidFill>
                  <a:latin typeface="Constantia" pitchFamily="18" charset="0"/>
                </a:rPr>
                <a:t>M stars</a:t>
              </a:r>
              <a:endParaRPr lang="en-US" b="0" dirty="0">
                <a:solidFill>
                  <a:schemeClr val="accent1">
                    <a:lumMod val="90000"/>
                  </a:schemeClr>
                </a:solidFill>
                <a:latin typeface="Constantia" pitchFamily="18" charset="0"/>
              </a:endParaRPr>
            </a:p>
          </p:txBody>
        </p:sp>
        <p:cxnSp>
          <p:nvCxnSpPr>
            <p:cNvPr id="14" name="Straight Arrow Connector 13"/>
            <p:cNvCxnSpPr/>
            <p:nvPr/>
          </p:nvCxnSpPr>
          <p:spPr bwMode="auto">
            <a:xfrm flipV="1">
              <a:off x="3071393" y="4905111"/>
              <a:ext cx="0" cy="366845"/>
            </a:xfrm>
            <a:prstGeom prst="straightConnector1">
              <a:avLst/>
            </a:prstGeom>
            <a:solidFill>
              <a:schemeClr val="tx1"/>
            </a:solidFill>
            <a:ln w="28575" cap="flat" cmpd="sng" algn="ctr">
              <a:solidFill>
                <a:srgbClr val="FF0000"/>
              </a:solidFill>
              <a:prstDash val="solid"/>
              <a:round/>
              <a:headEnd type="none" w="med" len="med"/>
              <a:tailEnd type="arrow"/>
            </a:ln>
            <a:effectLst/>
          </p:spPr>
        </p:cxnSp>
        <p:sp>
          <p:nvSpPr>
            <p:cNvPr id="15" name="TextBox 14"/>
            <p:cNvSpPr txBox="1"/>
            <p:nvPr/>
          </p:nvSpPr>
          <p:spPr>
            <a:xfrm>
              <a:off x="2756780" y="5334000"/>
              <a:ext cx="757708" cy="338554"/>
            </a:xfrm>
            <a:prstGeom prst="rect">
              <a:avLst/>
            </a:prstGeom>
            <a:noFill/>
          </p:spPr>
          <p:txBody>
            <a:bodyPr wrap="none" rtlCol="0">
              <a:spAutoFit/>
            </a:bodyPr>
            <a:lstStyle/>
            <a:p>
              <a:pPr algn="l"/>
              <a:r>
                <a:rPr lang="en-US" b="0" dirty="0" smtClean="0">
                  <a:solidFill>
                    <a:schemeClr val="accent1">
                      <a:lumMod val="90000"/>
                    </a:schemeClr>
                  </a:solidFill>
                  <a:latin typeface="Constantia" pitchFamily="18" charset="0"/>
                </a:rPr>
                <a:t>F stars</a:t>
              </a:r>
              <a:endParaRPr lang="en-US" b="0" dirty="0">
                <a:solidFill>
                  <a:schemeClr val="accent1">
                    <a:lumMod val="90000"/>
                  </a:schemeClr>
                </a:solidFill>
                <a:latin typeface="Constantia" pitchFamily="18" charset="0"/>
              </a:endParaRPr>
            </a:p>
          </p:txBody>
        </p:sp>
      </p:grpSp>
      <p:pic>
        <p:nvPicPr>
          <p:cNvPr id="20" name="Picture 2"/>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214312" y="1222405"/>
            <a:ext cx="3453705" cy="3309801"/>
          </a:xfrm>
          <a:prstGeom prst="rect">
            <a:avLst/>
          </a:prstGeom>
          <a:solidFill>
            <a:schemeClr val="tx1"/>
          </a:solidFill>
          <a:ln>
            <a:noFill/>
          </a:ln>
          <a:effectLst/>
          <a:extLst/>
        </p:spPr>
      </p:pic>
      <p:grpSp>
        <p:nvGrpSpPr>
          <p:cNvPr id="21" name="Group 20"/>
          <p:cNvGrpSpPr/>
          <p:nvPr/>
        </p:nvGrpSpPr>
        <p:grpSpPr>
          <a:xfrm>
            <a:off x="5903940" y="2214784"/>
            <a:ext cx="1860933" cy="1547902"/>
            <a:chOff x="838200" y="2514600"/>
            <a:chExt cx="2830656" cy="2014954"/>
          </a:xfrm>
        </p:grpSpPr>
        <p:sp>
          <p:nvSpPr>
            <p:cNvPr id="22" name="TextBox 21"/>
            <p:cNvSpPr txBox="1"/>
            <p:nvPr/>
          </p:nvSpPr>
          <p:spPr>
            <a:xfrm>
              <a:off x="1616366" y="3886200"/>
              <a:ext cx="317716" cy="338554"/>
            </a:xfrm>
            <a:prstGeom prst="rect">
              <a:avLst/>
            </a:prstGeom>
            <a:noFill/>
          </p:spPr>
          <p:txBody>
            <a:bodyPr wrap="none" rtlCol="0">
              <a:spAutoFit/>
            </a:bodyPr>
            <a:lstStyle/>
            <a:p>
              <a:r>
                <a:rPr lang="en-US" dirty="0" smtClean="0">
                  <a:solidFill>
                    <a:srgbClr val="FF0000"/>
                  </a:solidFill>
                </a:rPr>
                <a:t>F</a:t>
              </a:r>
              <a:endParaRPr lang="en-US" dirty="0">
                <a:solidFill>
                  <a:srgbClr val="FF0000"/>
                </a:solidFill>
              </a:endParaRPr>
            </a:p>
          </p:txBody>
        </p:sp>
        <p:sp>
          <p:nvSpPr>
            <p:cNvPr id="23" name="TextBox 22"/>
            <p:cNvSpPr txBox="1"/>
            <p:nvPr/>
          </p:nvSpPr>
          <p:spPr>
            <a:xfrm>
              <a:off x="1905000" y="3776246"/>
              <a:ext cx="351378" cy="338554"/>
            </a:xfrm>
            <a:prstGeom prst="rect">
              <a:avLst/>
            </a:prstGeom>
            <a:noFill/>
          </p:spPr>
          <p:txBody>
            <a:bodyPr wrap="none" rtlCol="0">
              <a:spAutoFit/>
            </a:bodyPr>
            <a:lstStyle/>
            <a:p>
              <a:r>
                <a:rPr lang="en-US" dirty="0" smtClean="0">
                  <a:solidFill>
                    <a:srgbClr val="FF0000"/>
                  </a:solidFill>
                </a:rPr>
                <a:t>G</a:t>
              </a:r>
              <a:endParaRPr lang="en-US" dirty="0">
                <a:solidFill>
                  <a:srgbClr val="FF0000"/>
                </a:solidFill>
              </a:endParaRPr>
            </a:p>
          </p:txBody>
        </p:sp>
        <p:sp>
          <p:nvSpPr>
            <p:cNvPr id="24" name="TextBox 23"/>
            <p:cNvSpPr txBox="1"/>
            <p:nvPr/>
          </p:nvSpPr>
          <p:spPr>
            <a:xfrm>
              <a:off x="2544222" y="3547646"/>
              <a:ext cx="351378" cy="338554"/>
            </a:xfrm>
            <a:prstGeom prst="rect">
              <a:avLst/>
            </a:prstGeom>
            <a:noFill/>
          </p:spPr>
          <p:txBody>
            <a:bodyPr wrap="none" rtlCol="0">
              <a:spAutoFit/>
            </a:bodyPr>
            <a:lstStyle/>
            <a:p>
              <a:r>
                <a:rPr lang="en-US" dirty="0" smtClean="0">
                  <a:solidFill>
                    <a:srgbClr val="FF0000"/>
                  </a:solidFill>
                </a:rPr>
                <a:t>K</a:t>
              </a:r>
              <a:endParaRPr lang="en-US" dirty="0">
                <a:solidFill>
                  <a:srgbClr val="FF0000"/>
                </a:solidFill>
              </a:endParaRPr>
            </a:p>
          </p:txBody>
        </p:sp>
        <p:sp>
          <p:nvSpPr>
            <p:cNvPr id="25" name="TextBox 24"/>
            <p:cNvSpPr txBox="1"/>
            <p:nvPr/>
          </p:nvSpPr>
          <p:spPr>
            <a:xfrm>
              <a:off x="3290226" y="2514600"/>
              <a:ext cx="378630" cy="338554"/>
            </a:xfrm>
            <a:prstGeom prst="rect">
              <a:avLst/>
            </a:prstGeom>
            <a:noFill/>
          </p:spPr>
          <p:txBody>
            <a:bodyPr wrap="none" rtlCol="0">
              <a:spAutoFit/>
            </a:bodyPr>
            <a:lstStyle/>
            <a:p>
              <a:r>
                <a:rPr lang="en-US" dirty="0" smtClean="0">
                  <a:solidFill>
                    <a:srgbClr val="FF0000"/>
                  </a:solidFill>
                </a:rPr>
                <a:t>M</a:t>
              </a:r>
              <a:endParaRPr lang="en-US" dirty="0">
                <a:solidFill>
                  <a:srgbClr val="FF0000"/>
                </a:solidFill>
              </a:endParaRPr>
            </a:p>
          </p:txBody>
        </p:sp>
        <p:sp>
          <p:nvSpPr>
            <p:cNvPr id="30" name="TextBox 29"/>
            <p:cNvSpPr txBox="1"/>
            <p:nvPr/>
          </p:nvSpPr>
          <p:spPr>
            <a:xfrm>
              <a:off x="838200" y="4191000"/>
              <a:ext cx="513282" cy="338554"/>
            </a:xfrm>
            <a:prstGeom prst="rect">
              <a:avLst/>
            </a:prstGeom>
            <a:noFill/>
          </p:spPr>
          <p:txBody>
            <a:bodyPr wrap="none" rtlCol="0">
              <a:spAutoFit/>
            </a:bodyPr>
            <a:lstStyle/>
            <a:p>
              <a:r>
                <a:rPr lang="en-US" dirty="0" smtClean="0">
                  <a:solidFill>
                    <a:srgbClr val="FF0000"/>
                  </a:solidFill>
                </a:rPr>
                <a:t>HB</a:t>
              </a:r>
              <a:endParaRPr lang="en-US" dirty="0">
                <a:solidFill>
                  <a:srgbClr val="FF0000"/>
                </a:solidFill>
              </a:endParaRPr>
            </a:p>
          </p:txBody>
        </p:sp>
      </p:grpSp>
      <p:grpSp>
        <p:nvGrpSpPr>
          <p:cNvPr id="17" name="Group 16"/>
          <p:cNvGrpSpPr/>
          <p:nvPr/>
        </p:nvGrpSpPr>
        <p:grpSpPr>
          <a:xfrm>
            <a:off x="762000" y="5715000"/>
            <a:ext cx="3657600" cy="584775"/>
            <a:chOff x="762000" y="5663625"/>
            <a:chExt cx="3657600" cy="584775"/>
          </a:xfrm>
        </p:grpSpPr>
        <p:cxnSp>
          <p:nvCxnSpPr>
            <p:cNvPr id="18" name="Straight Arrow Connector 17"/>
            <p:cNvCxnSpPr/>
            <p:nvPr/>
          </p:nvCxnSpPr>
          <p:spPr bwMode="auto">
            <a:xfrm>
              <a:off x="3886200" y="5892225"/>
              <a:ext cx="533400" cy="0"/>
            </a:xfrm>
            <a:prstGeom prst="straightConnector1">
              <a:avLst/>
            </a:prstGeom>
            <a:solidFill>
              <a:schemeClr val="tx1"/>
            </a:solidFill>
            <a:ln w="28575" cap="flat" cmpd="sng" algn="ctr">
              <a:solidFill>
                <a:srgbClr val="FF0000"/>
              </a:solidFill>
              <a:prstDash val="solid"/>
              <a:round/>
              <a:headEnd type="none" w="med" len="med"/>
              <a:tailEnd type="arrow"/>
            </a:ln>
            <a:effectLst/>
          </p:spPr>
        </p:cxnSp>
        <p:cxnSp>
          <p:nvCxnSpPr>
            <p:cNvPr id="19" name="Straight Arrow Connector 18"/>
            <p:cNvCxnSpPr/>
            <p:nvPr/>
          </p:nvCxnSpPr>
          <p:spPr bwMode="auto">
            <a:xfrm flipH="1">
              <a:off x="762000" y="5867400"/>
              <a:ext cx="533400" cy="0"/>
            </a:xfrm>
            <a:prstGeom prst="straightConnector1">
              <a:avLst/>
            </a:prstGeom>
            <a:solidFill>
              <a:schemeClr val="tx1"/>
            </a:solidFill>
            <a:ln w="28575" cap="flat" cmpd="sng" algn="ctr">
              <a:solidFill>
                <a:srgbClr val="FF0000"/>
              </a:solidFill>
              <a:prstDash val="solid"/>
              <a:round/>
              <a:headEnd type="none" w="med" len="med"/>
              <a:tailEnd type="arrow"/>
            </a:ln>
            <a:effectLst/>
          </p:spPr>
        </p:cxnSp>
        <p:sp>
          <p:nvSpPr>
            <p:cNvPr id="26" name="TextBox 25"/>
            <p:cNvSpPr txBox="1"/>
            <p:nvPr/>
          </p:nvSpPr>
          <p:spPr>
            <a:xfrm>
              <a:off x="990600" y="5663625"/>
              <a:ext cx="1082348" cy="584775"/>
            </a:xfrm>
            <a:prstGeom prst="rect">
              <a:avLst/>
            </a:prstGeom>
            <a:noFill/>
          </p:spPr>
          <p:txBody>
            <a:bodyPr wrap="none" rtlCol="0">
              <a:spAutoFit/>
            </a:bodyPr>
            <a:lstStyle/>
            <a:p>
              <a:pPr algn="r"/>
              <a:r>
                <a:rPr lang="en-US" b="0" dirty="0" smtClean="0">
                  <a:solidFill>
                    <a:srgbClr val="FFC000"/>
                  </a:solidFill>
                  <a:latin typeface="Constantia" pitchFamily="18" charset="0"/>
                </a:rPr>
                <a:t>More</a:t>
              </a:r>
              <a:br>
                <a:rPr lang="en-US" b="0" dirty="0" smtClean="0">
                  <a:solidFill>
                    <a:srgbClr val="FFC000"/>
                  </a:solidFill>
                  <a:latin typeface="Constantia" pitchFamily="18" charset="0"/>
                </a:rPr>
              </a:br>
              <a:r>
                <a:rPr lang="en-US" b="0" dirty="0" smtClean="0">
                  <a:solidFill>
                    <a:srgbClr val="FFC000"/>
                  </a:solidFill>
                  <a:latin typeface="Constantia" pitchFamily="18" charset="0"/>
                </a:rPr>
                <a:t>Luminous</a:t>
              </a:r>
              <a:endParaRPr lang="en-US" b="0" dirty="0">
                <a:solidFill>
                  <a:srgbClr val="FFC000"/>
                </a:solidFill>
                <a:latin typeface="Constantia" pitchFamily="18" charset="0"/>
              </a:endParaRPr>
            </a:p>
          </p:txBody>
        </p:sp>
        <p:sp>
          <p:nvSpPr>
            <p:cNvPr id="27" name="TextBox 26"/>
            <p:cNvSpPr txBox="1"/>
            <p:nvPr/>
          </p:nvSpPr>
          <p:spPr>
            <a:xfrm>
              <a:off x="3261052" y="5663625"/>
              <a:ext cx="1082348" cy="584775"/>
            </a:xfrm>
            <a:prstGeom prst="rect">
              <a:avLst/>
            </a:prstGeom>
            <a:noFill/>
          </p:spPr>
          <p:txBody>
            <a:bodyPr wrap="none" rtlCol="0">
              <a:spAutoFit/>
            </a:bodyPr>
            <a:lstStyle/>
            <a:p>
              <a:pPr algn="l"/>
              <a:r>
                <a:rPr lang="en-US" b="0" dirty="0" smtClean="0">
                  <a:solidFill>
                    <a:srgbClr val="FFC000"/>
                  </a:solidFill>
                  <a:latin typeface="Constantia" pitchFamily="18" charset="0"/>
                </a:rPr>
                <a:t>Less</a:t>
              </a:r>
              <a:br>
                <a:rPr lang="en-US" b="0" dirty="0" smtClean="0">
                  <a:solidFill>
                    <a:srgbClr val="FFC000"/>
                  </a:solidFill>
                  <a:latin typeface="Constantia" pitchFamily="18" charset="0"/>
                </a:rPr>
              </a:br>
              <a:r>
                <a:rPr lang="en-US" b="0" dirty="0" smtClean="0">
                  <a:solidFill>
                    <a:srgbClr val="FFC000"/>
                  </a:solidFill>
                  <a:latin typeface="Constantia" pitchFamily="18" charset="0"/>
                </a:rPr>
                <a:t>Luminous</a:t>
              </a:r>
              <a:endParaRPr lang="en-US" b="0" dirty="0">
                <a:solidFill>
                  <a:srgbClr val="FFC000"/>
                </a:solidFill>
                <a:latin typeface="Constantia" pitchFamily="18" charset="0"/>
              </a:endParaRPr>
            </a:p>
          </p:txBody>
        </p:sp>
      </p:grpSp>
    </p:spTree>
    <p:extLst>
      <p:ext uri="{BB962C8B-B14F-4D97-AF65-F5344CB8AC3E}">
        <p14:creationId xmlns:p14="http://schemas.microsoft.com/office/powerpoint/2010/main" val="1837419758"/>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outVertic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882"/>
            <a:ext cx="8229600" cy="1143000"/>
          </a:xfrm>
        </p:spPr>
        <p:txBody>
          <a:bodyPr/>
          <a:lstStyle/>
          <a:p>
            <a:r>
              <a:rPr lang="en-US" dirty="0" smtClean="0"/>
              <a:t>A CMD of a Globular Cluster</a:t>
            </a:r>
            <a:endParaRPr lang="en-US" dirty="0"/>
          </a:p>
        </p:txBody>
      </p:sp>
      <p:grpSp>
        <p:nvGrpSpPr>
          <p:cNvPr id="8" name="Group 7"/>
          <p:cNvGrpSpPr/>
          <p:nvPr/>
        </p:nvGrpSpPr>
        <p:grpSpPr>
          <a:xfrm>
            <a:off x="609600" y="1064790"/>
            <a:ext cx="3581400" cy="4878810"/>
            <a:chOff x="609600" y="1064790"/>
            <a:chExt cx="3581400" cy="4878810"/>
          </a:xfrm>
        </p:grpSpPr>
        <p:grpSp>
          <p:nvGrpSpPr>
            <p:cNvPr id="5" name="Group 4"/>
            <p:cNvGrpSpPr/>
            <p:nvPr/>
          </p:nvGrpSpPr>
          <p:grpSpPr>
            <a:xfrm>
              <a:off x="609600" y="1064790"/>
              <a:ext cx="3581400" cy="4878810"/>
              <a:chOff x="457200" y="990600"/>
              <a:chExt cx="3581400" cy="4878810"/>
            </a:xfrm>
          </p:grpSpPr>
          <p:sp>
            <p:nvSpPr>
              <p:cNvPr id="3" name="Rectangle 2"/>
              <p:cNvSpPr/>
              <p:nvPr/>
            </p:nvSpPr>
            <p:spPr bwMode="auto">
              <a:xfrm>
                <a:off x="457200" y="990600"/>
                <a:ext cx="3581400" cy="4878810"/>
              </a:xfrm>
              <a:prstGeom prst="rect">
                <a:avLst/>
              </a:prstGeom>
              <a:solidFill>
                <a:schemeClr val="tx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bg2"/>
                  </a:solidFill>
                  <a:effectLst/>
                  <a:latin typeface="Verdana" pitchFamily="34" charset="0"/>
                </a:endParaRPr>
              </a:p>
            </p:txBody>
          </p:sp>
          <p:pic>
            <p:nvPicPr>
              <p:cNvPr id="1592322"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57200" y="990600"/>
                <a:ext cx="3352800" cy="4878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TextBox 6"/>
            <p:cNvSpPr txBox="1"/>
            <p:nvPr/>
          </p:nvSpPr>
          <p:spPr>
            <a:xfrm>
              <a:off x="1655069" y="1371600"/>
              <a:ext cx="771365" cy="338554"/>
            </a:xfrm>
            <a:prstGeom prst="rect">
              <a:avLst/>
            </a:prstGeom>
            <a:solidFill>
              <a:schemeClr val="tx1"/>
            </a:solidFill>
          </p:spPr>
          <p:txBody>
            <a:bodyPr wrap="none" rtlCol="0">
              <a:spAutoFit/>
            </a:bodyPr>
            <a:lstStyle/>
            <a:p>
              <a:r>
                <a:rPr lang="en-US" b="0" dirty="0" smtClean="0">
                  <a:latin typeface="Constantia" pitchFamily="18" charset="0"/>
                </a:rPr>
                <a:t>   M3   </a:t>
              </a:r>
              <a:endParaRPr lang="en-US" b="0" dirty="0">
                <a:latin typeface="Constantia" pitchFamily="18" charset="0"/>
              </a:endParaRPr>
            </a:p>
          </p:txBody>
        </p:sp>
      </p:grpSp>
      <p:pic>
        <p:nvPicPr>
          <p:cNvPr id="9"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64291" y="965364"/>
            <a:ext cx="3193909" cy="3378036"/>
          </a:xfrm>
          <a:prstGeom prst="rect">
            <a:avLst/>
          </a:prstGeom>
          <a:noFill/>
          <a:ln>
            <a:noFill/>
          </a:ln>
        </p:spPr>
      </p:pic>
      <p:sp>
        <p:nvSpPr>
          <p:cNvPr id="10" name="TextBox 9"/>
          <p:cNvSpPr txBox="1"/>
          <p:nvPr/>
        </p:nvSpPr>
        <p:spPr>
          <a:xfrm>
            <a:off x="4343400" y="4503003"/>
            <a:ext cx="4216908" cy="830997"/>
          </a:xfrm>
          <a:prstGeom prst="rect">
            <a:avLst/>
          </a:prstGeom>
          <a:noFill/>
        </p:spPr>
        <p:txBody>
          <a:bodyPr wrap="square" rtlCol="0">
            <a:spAutoFit/>
          </a:bodyPr>
          <a:lstStyle/>
          <a:p>
            <a:pPr algn="r"/>
            <a:r>
              <a:rPr lang="en-US" b="0" dirty="0" smtClean="0">
                <a:solidFill>
                  <a:schemeClr val="accent1">
                    <a:lumMod val="90000"/>
                  </a:schemeClr>
                </a:solidFill>
                <a:latin typeface="Constantia" pitchFamily="18" charset="0"/>
              </a:rPr>
              <a:t>A globular cluster is a simple population (same age, same </a:t>
            </a:r>
            <a:r>
              <a:rPr lang="en-US" b="0" dirty="0" err="1" smtClean="0">
                <a:solidFill>
                  <a:schemeClr val="accent1">
                    <a:lumMod val="90000"/>
                  </a:schemeClr>
                </a:solidFill>
                <a:latin typeface="Constantia" pitchFamily="18" charset="0"/>
              </a:rPr>
              <a:t>metallicity</a:t>
            </a:r>
            <a:r>
              <a:rPr lang="en-US" b="0" dirty="0" smtClean="0">
                <a:solidFill>
                  <a:schemeClr val="accent1">
                    <a:lumMod val="90000"/>
                  </a:schemeClr>
                </a:solidFill>
                <a:latin typeface="Constantia" pitchFamily="18" charset="0"/>
              </a:rPr>
              <a:t>), at the same distance.</a:t>
            </a:r>
            <a:endParaRPr lang="en-US" b="0" dirty="0">
              <a:solidFill>
                <a:schemeClr val="accent1">
                  <a:lumMod val="90000"/>
                </a:schemeClr>
              </a:solidFill>
              <a:latin typeface="Constantia" pitchFamily="18"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2322594680"/>
              </p:ext>
            </p:extLst>
          </p:nvPr>
        </p:nvGraphicFramePr>
        <p:xfrm>
          <a:off x="5432425" y="5562600"/>
          <a:ext cx="3025775" cy="435800"/>
        </p:xfrm>
        <a:graphic>
          <a:graphicData uri="http://schemas.openxmlformats.org/presentationml/2006/ole">
            <mc:AlternateContent xmlns:mc="http://schemas.openxmlformats.org/markup-compatibility/2006">
              <mc:Choice xmlns:v="urn:schemas-microsoft-com:vml" Requires="v">
                <p:oleObj spid="_x0000_s1110" name="Equation" r:id="rId5" imgW="1587240" imgH="228600" progId="Equation.3">
                  <p:embed/>
                </p:oleObj>
              </mc:Choice>
              <mc:Fallback>
                <p:oleObj name="Equation" r:id="rId5" imgW="1587240" imgH="228600" progId="Equation.3">
                  <p:embed/>
                  <p:pic>
                    <p:nvPicPr>
                      <p:cNvPr id="0" name=""/>
                      <p:cNvPicPr>
                        <a:picLocks noChangeAspect="1" noChangeArrowheads="1"/>
                      </p:cNvPicPr>
                      <p:nvPr/>
                    </p:nvPicPr>
                    <p:blipFill>
                      <a:blip r:embed="rId6"/>
                      <a:srcRect/>
                      <a:stretch>
                        <a:fillRect/>
                      </a:stretch>
                    </p:blipFill>
                    <p:spPr bwMode="auto">
                      <a:xfrm>
                        <a:off x="5432425" y="5562600"/>
                        <a:ext cx="3025775" cy="435800"/>
                      </a:xfrm>
                      <a:prstGeom prst="rect">
                        <a:avLst/>
                      </a:prstGeom>
                      <a:solidFill>
                        <a:srgbClr val="D9D9D9"/>
                      </a:solidFill>
                      <a:ln w="9525">
                        <a:solidFill>
                          <a:srgbClr val="AAAAE2"/>
                        </a:solidFill>
                        <a:miter lim="800000"/>
                        <a:headEnd/>
                        <a:tailEnd/>
                      </a:ln>
                    </p:spPr>
                  </p:pic>
                </p:oleObj>
              </mc:Fallback>
            </mc:AlternateContent>
          </a:graphicData>
        </a:graphic>
      </p:graphicFrame>
    </p:spTree>
    <p:extLst>
      <p:ext uri="{BB962C8B-B14F-4D97-AF65-F5344CB8AC3E}">
        <p14:creationId xmlns:p14="http://schemas.microsoft.com/office/powerpoint/2010/main" val="3475545013"/>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0800"/>
            <a:ext cx="8686800" cy="609600"/>
          </a:xfrm>
        </p:spPr>
        <p:txBody>
          <a:bodyPr>
            <a:normAutofit fontScale="90000"/>
          </a:bodyPr>
          <a:lstStyle/>
          <a:p>
            <a:r>
              <a:rPr lang="en-US" dirty="0" smtClean="0"/>
              <a:t>Interpreting “Field” CMDs</a:t>
            </a:r>
            <a:endParaRPr lang="en-US" dirty="0"/>
          </a:p>
        </p:txBody>
      </p:sp>
      <p:pic>
        <p:nvPicPr>
          <p:cNvPr id="1562627" name="Picture 3" descr="Z:\Presentations\field_2.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6112" y="1221921"/>
            <a:ext cx="4025131" cy="41148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00600" y="1196685"/>
            <a:ext cx="3914375" cy="4140036"/>
          </a:xfrm>
          <a:prstGeom prst="rect">
            <a:avLst/>
          </a:prstGeom>
          <a:noFill/>
          <a:ln>
            <a:noFill/>
          </a:ln>
        </p:spPr>
      </p:pic>
      <p:sp>
        <p:nvSpPr>
          <p:cNvPr id="9" name="Rectangle 8"/>
          <p:cNvSpPr/>
          <p:nvPr/>
        </p:nvSpPr>
        <p:spPr bwMode="auto">
          <a:xfrm>
            <a:off x="7315200" y="3124200"/>
            <a:ext cx="1295400" cy="1752600"/>
          </a:xfrm>
          <a:prstGeom prst="rect">
            <a:avLst/>
          </a:prstGeom>
          <a:noFill/>
          <a:ln w="28575" cap="flat" cmpd="sng" algn="ctr">
            <a:solidFill>
              <a:srgbClr val="FFFF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000066"/>
              </a:solidFill>
            </a:endParaRPr>
          </a:p>
        </p:txBody>
      </p:sp>
      <p:grpSp>
        <p:nvGrpSpPr>
          <p:cNvPr id="24" name="Group 23"/>
          <p:cNvGrpSpPr/>
          <p:nvPr/>
        </p:nvGrpSpPr>
        <p:grpSpPr>
          <a:xfrm>
            <a:off x="914346" y="1645920"/>
            <a:ext cx="830218" cy="3112234"/>
            <a:chOff x="914346" y="1645920"/>
            <a:chExt cx="830218" cy="3112234"/>
          </a:xfrm>
        </p:grpSpPr>
        <p:cxnSp>
          <p:nvCxnSpPr>
            <p:cNvPr id="25" name="Straight Arrow Connector 24"/>
            <p:cNvCxnSpPr/>
            <p:nvPr/>
          </p:nvCxnSpPr>
          <p:spPr bwMode="auto">
            <a:xfrm flipV="1">
              <a:off x="1295400" y="1645920"/>
              <a:ext cx="0" cy="516024"/>
            </a:xfrm>
            <a:prstGeom prst="straightConnector1">
              <a:avLst/>
            </a:prstGeom>
            <a:solidFill>
              <a:schemeClr val="tx1"/>
            </a:solidFill>
            <a:ln w="28575" cap="flat" cmpd="sng" algn="ctr">
              <a:solidFill>
                <a:srgbClr val="FF0000"/>
              </a:solidFill>
              <a:prstDash val="solid"/>
              <a:round/>
              <a:headEnd type="none" w="med" len="med"/>
              <a:tailEnd type="arrow"/>
            </a:ln>
            <a:effectLst/>
          </p:spPr>
        </p:cxnSp>
        <p:sp>
          <p:nvSpPr>
            <p:cNvPr id="26" name="TextBox 25"/>
            <p:cNvSpPr txBox="1"/>
            <p:nvPr/>
          </p:nvSpPr>
          <p:spPr>
            <a:xfrm>
              <a:off x="914346" y="2143760"/>
              <a:ext cx="745717" cy="338554"/>
            </a:xfrm>
            <a:prstGeom prst="rect">
              <a:avLst/>
            </a:prstGeom>
            <a:noFill/>
          </p:spPr>
          <p:txBody>
            <a:bodyPr wrap="none" rtlCol="0">
              <a:spAutoFit/>
            </a:bodyPr>
            <a:lstStyle/>
            <a:p>
              <a:pPr algn="l"/>
              <a:r>
                <a:rPr lang="en-US" b="0" dirty="0" smtClean="0">
                  <a:solidFill>
                    <a:srgbClr val="000066"/>
                  </a:solidFill>
                  <a:latin typeface="Constantia" pitchFamily="18" charset="0"/>
                </a:rPr>
                <a:t>Closer</a:t>
              </a:r>
              <a:endParaRPr lang="en-US" b="0" dirty="0">
                <a:solidFill>
                  <a:srgbClr val="000066"/>
                </a:solidFill>
                <a:latin typeface="Constantia" pitchFamily="18" charset="0"/>
              </a:endParaRPr>
            </a:p>
          </p:txBody>
        </p:sp>
        <p:sp>
          <p:nvSpPr>
            <p:cNvPr id="27" name="TextBox 26"/>
            <p:cNvSpPr txBox="1"/>
            <p:nvPr/>
          </p:nvSpPr>
          <p:spPr>
            <a:xfrm>
              <a:off x="914400" y="3971092"/>
              <a:ext cx="830164" cy="338554"/>
            </a:xfrm>
            <a:prstGeom prst="rect">
              <a:avLst/>
            </a:prstGeom>
            <a:noFill/>
          </p:spPr>
          <p:txBody>
            <a:bodyPr wrap="none" rtlCol="0">
              <a:spAutoFit/>
            </a:bodyPr>
            <a:lstStyle/>
            <a:p>
              <a:pPr algn="l"/>
              <a:r>
                <a:rPr lang="en-US" b="0" dirty="0" smtClean="0">
                  <a:solidFill>
                    <a:srgbClr val="000066"/>
                  </a:solidFill>
                  <a:latin typeface="Constantia" pitchFamily="18" charset="0"/>
                </a:rPr>
                <a:t>Farther</a:t>
              </a:r>
              <a:endParaRPr lang="en-US" b="0" dirty="0">
                <a:solidFill>
                  <a:srgbClr val="000066"/>
                </a:solidFill>
                <a:latin typeface="Constantia" pitchFamily="18" charset="0"/>
              </a:endParaRPr>
            </a:p>
          </p:txBody>
        </p:sp>
        <p:cxnSp>
          <p:nvCxnSpPr>
            <p:cNvPr id="28" name="Straight Arrow Connector 27"/>
            <p:cNvCxnSpPr/>
            <p:nvPr/>
          </p:nvCxnSpPr>
          <p:spPr bwMode="auto">
            <a:xfrm>
              <a:off x="1265074" y="4343400"/>
              <a:ext cx="0" cy="414754"/>
            </a:xfrm>
            <a:prstGeom prst="straightConnector1">
              <a:avLst/>
            </a:prstGeom>
            <a:solidFill>
              <a:schemeClr val="tx1"/>
            </a:solidFill>
            <a:ln w="28575" cap="flat" cmpd="sng" algn="ctr">
              <a:solidFill>
                <a:srgbClr val="FF0000"/>
              </a:solidFill>
              <a:prstDash val="solid"/>
              <a:round/>
              <a:headEnd type="none" w="med" len="med"/>
              <a:tailEnd type="arrow"/>
            </a:ln>
            <a:effectLst/>
          </p:spPr>
        </p:cxnSp>
      </p:grpSp>
      <p:pic>
        <p:nvPicPr>
          <p:cNvPr id="1591300" name="Picture 4"/>
          <p:cNvPicPr>
            <a:picLocks noChangeAspect="1" noChangeArrowheads="1"/>
          </p:cNvPicPr>
          <p:nvPr/>
        </p:nvPicPr>
        <p:blipFill rotWithShape="1">
          <a:blip r:embed="rId4" cstate="screen">
            <a:clrChange>
              <a:clrFrom>
                <a:srgbClr val="FFFFFF"/>
              </a:clrFrom>
              <a:clrTo>
                <a:srgbClr val="FFFFFF">
                  <a:alpha val="0"/>
                </a:srgbClr>
              </a:clrTo>
            </a:clrChang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t="42805" r="28553"/>
          <a:stretch/>
        </p:blipFill>
        <p:spPr bwMode="auto">
          <a:xfrm>
            <a:off x="2174240" y="1574800"/>
            <a:ext cx="1442720" cy="1595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
          <p:cNvPicPr>
            <a:picLocks noChangeAspect="1" noChangeArrowheads="1"/>
          </p:cNvPicPr>
          <p:nvPr/>
        </p:nvPicPr>
        <p:blipFill rotWithShape="1">
          <a:blip r:embed="rId4" cstate="screen">
            <a:clrChange>
              <a:clrFrom>
                <a:srgbClr val="FFFFFF"/>
              </a:clrFrom>
              <a:clrTo>
                <a:srgbClr val="FFFFFF">
                  <a:alpha val="0"/>
                </a:srgbClr>
              </a:clrTo>
            </a:clrChang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t="14390" r="28553"/>
          <a:stretch/>
        </p:blipFill>
        <p:spPr bwMode="auto">
          <a:xfrm>
            <a:off x="2133600" y="1574800"/>
            <a:ext cx="1442720" cy="238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4"/>
          <p:cNvPicPr>
            <a:picLocks noChangeAspect="1" noChangeArrowheads="1"/>
          </p:cNvPicPr>
          <p:nvPr/>
        </p:nvPicPr>
        <p:blipFill rotWithShape="1">
          <a:blip r:embed="rId4" cstate="screen">
            <a:clrChange>
              <a:clrFrom>
                <a:srgbClr val="FFFFFF"/>
              </a:clrFrom>
              <a:clrTo>
                <a:srgbClr val="FFFFFF">
                  <a:alpha val="0"/>
                </a:srgbClr>
              </a:clrTo>
            </a:clrChang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r="28553"/>
          <a:stretch/>
        </p:blipFill>
        <p:spPr bwMode="auto">
          <a:xfrm>
            <a:off x="2138680" y="2011680"/>
            <a:ext cx="1442720" cy="2788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7949794"/>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idx="1"/>
          </p:nvPr>
        </p:nvSpPr>
        <p:spPr/>
        <p:txBody>
          <a:bodyPr/>
          <a:lstStyle/>
          <a:p>
            <a:r>
              <a:rPr lang="en-US" dirty="0" smtClean="0"/>
              <a:t>Nominal Coordinates:</a:t>
            </a:r>
          </a:p>
          <a:p>
            <a:pPr lvl="1"/>
            <a:r>
              <a:rPr lang="en-US" dirty="0" smtClean="0"/>
              <a:t>Office: C320</a:t>
            </a:r>
          </a:p>
          <a:p>
            <a:pPr lvl="1"/>
            <a:r>
              <a:rPr lang="en-US" dirty="0" smtClean="0"/>
              <a:t>E-mail: </a:t>
            </a:r>
            <a:r>
              <a:rPr lang="en-US" dirty="0" smtClean="0">
                <a:hlinkClick r:id="rId2"/>
              </a:rPr>
              <a:t>mjuric@astro.washington.edu</a:t>
            </a:r>
            <a:endParaRPr lang="en-US" dirty="0" smtClean="0"/>
          </a:p>
        </p:txBody>
      </p:sp>
    </p:spTree>
    <p:extLst>
      <p:ext uri="{BB962C8B-B14F-4D97-AF65-F5344CB8AC3E}">
        <p14:creationId xmlns:p14="http://schemas.microsoft.com/office/powerpoint/2010/main" val="393358612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0800"/>
            <a:ext cx="8686800" cy="609600"/>
          </a:xfrm>
        </p:spPr>
        <p:txBody>
          <a:bodyPr>
            <a:normAutofit fontScale="90000"/>
          </a:bodyPr>
          <a:lstStyle/>
          <a:p>
            <a:r>
              <a:rPr lang="en-US" dirty="0"/>
              <a:t>Interpreting “Field” CMDs</a:t>
            </a:r>
          </a:p>
        </p:txBody>
      </p:sp>
      <p:pic>
        <p:nvPicPr>
          <p:cNvPr id="19"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800600" y="1196685"/>
            <a:ext cx="3914375" cy="4140036"/>
          </a:xfrm>
          <a:prstGeom prst="rect">
            <a:avLst/>
          </a:prstGeom>
          <a:noFill/>
          <a:ln>
            <a:noFill/>
          </a:ln>
        </p:spPr>
      </p:pic>
      <p:sp>
        <p:nvSpPr>
          <p:cNvPr id="9" name="Rectangle 8"/>
          <p:cNvSpPr/>
          <p:nvPr/>
        </p:nvSpPr>
        <p:spPr bwMode="auto">
          <a:xfrm>
            <a:off x="7315200" y="1447800"/>
            <a:ext cx="1295400" cy="1752600"/>
          </a:xfrm>
          <a:prstGeom prst="rect">
            <a:avLst/>
          </a:prstGeom>
          <a:noFill/>
          <a:ln w="28575" cap="flat" cmpd="sng" algn="ctr">
            <a:solidFill>
              <a:srgbClr val="FFFF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bg2"/>
              </a:solidFill>
              <a:effectLst/>
              <a:latin typeface="Verdana" pitchFamily="34" charset="0"/>
            </a:endParaRPr>
          </a:p>
        </p:txBody>
      </p:sp>
      <p:sp>
        <p:nvSpPr>
          <p:cNvPr id="3" name="TextBox 2"/>
          <p:cNvSpPr txBox="1"/>
          <p:nvPr/>
        </p:nvSpPr>
        <p:spPr>
          <a:xfrm>
            <a:off x="657849" y="5410200"/>
            <a:ext cx="8028951" cy="954107"/>
          </a:xfrm>
          <a:prstGeom prst="rect">
            <a:avLst/>
          </a:prstGeom>
          <a:noFill/>
        </p:spPr>
        <p:txBody>
          <a:bodyPr wrap="square" rtlCol="0">
            <a:spAutoFit/>
          </a:bodyPr>
          <a:lstStyle/>
          <a:p>
            <a:pPr algn="l"/>
            <a:r>
              <a:rPr lang="en-US" b="0" dirty="0" smtClean="0">
                <a:solidFill>
                  <a:schemeClr val="bg1">
                    <a:lumMod val="20000"/>
                    <a:lumOff val="80000"/>
                  </a:schemeClr>
                </a:solidFill>
                <a:latin typeface="+mj-lt"/>
              </a:rPr>
              <a:t>What about the giants? Yes, they are there, but significantly less numerous (&lt;5%) than the main sequence stars.</a:t>
            </a:r>
            <a:br>
              <a:rPr lang="en-US" b="0" dirty="0" smtClean="0">
                <a:solidFill>
                  <a:schemeClr val="bg1">
                    <a:lumMod val="20000"/>
                    <a:lumOff val="80000"/>
                  </a:schemeClr>
                </a:solidFill>
                <a:latin typeface="+mj-lt"/>
              </a:rPr>
            </a:br>
            <a:r>
              <a:rPr lang="en-US" sz="800" b="0" dirty="0" smtClean="0">
                <a:solidFill>
                  <a:schemeClr val="bg1">
                    <a:lumMod val="20000"/>
                    <a:lumOff val="80000"/>
                  </a:schemeClr>
                </a:solidFill>
                <a:latin typeface="+mj-lt"/>
              </a:rPr>
              <a:t/>
            </a:r>
            <a:br>
              <a:rPr lang="en-US" sz="800" b="0" dirty="0" smtClean="0">
                <a:solidFill>
                  <a:schemeClr val="bg1">
                    <a:lumMod val="20000"/>
                    <a:lumOff val="80000"/>
                  </a:schemeClr>
                </a:solidFill>
                <a:latin typeface="+mj-lt"/>
              </a:rPr>
            </a:br>
            <a:r>
              <a:rPr lang="en-US" b="0" dirty="0" smtClean="0">
                <a:solidFill>
                  <a:schemeClr val="bg1">
                    <a:lumMod val="20000"/>
                    <a:lumOff val="80000"/>
                  </a:schemeClr>
                </a:solidFill>
                <a:latin typeface="+mj-lt"/>
              </a:rPr>
              <a:t>The same applies for early type stars, white dwarfs, etc.</a:t>
            </a:r>
            <a:endParaRPr lang="en-US" b="0" dirty="0">
              <a:solidFill>
                <a:schemeClr val="bg1">
                  <a:lumMod val="20000"/>
                  <a:lumOff val="80000"/>
                </a:schemeClr>
              </a:solidFill>
              <a:latin typeface="+mj-lt"/>
            </a:endParaRPr>
          </a:p>
        </p:txBody>
      </p:sp>
      <p:grpSp>
        <p:nvGrpSpPr>
          <p:cNvPr id="6" name="Group 5"/>
          <p:cNvGrpSpPr/>
          <p:nvPr/>
        </p:nvGrpSpPr>
        <p:grpSpPr>
          <a:xfrm>
            <a:off x="476112" y="1221921"/>
            <a:ext cx="4025131" cy="4114800"/>
            <a:chOff x="476112" y="1221921"/>
            <a:chExt cx="4025131" cy="4114800"/>
          </a:xfrm>
        </p:grpSpPr>
        <p:pic>
          <p:nvPicPr>
            <p:cNvPr id="51" name="Picture 3" descr="Z:\Presentations\field_2.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6112" y="1221921"/>
              <a:ext cx="4025131" cy="4114800"/>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p:cNvGrpSpPr/>
            <p:nvPr/>
          </p:nvGrpSpPr>
          <p:grpSpPr>
            <a:xfrm>
              <a:off x="914346" y="1645920"/>
              <a:ext cx="830218" cy="3112234"/>
              <a:chOff x="914346" y="1645920"/>
              <a:chExt cx="830218" cy="3112234"/>
            </a:xfrm>
          </p:grpSpPr>
          <p:cxnSp>
            <p:nvCxnSpPr>
              <p:cNvPr id="53" name="Straight Arrow Connector 52"/>
              <p:cNvCxnSpPr/>
              <p:nvPr/>
            </p:nvCxnSpPr>
            <p:spPr bwMode="auto">
              <a:xfrm flipV="1">
                <a:off x="1295400" y="1645920"/>
                <a:ext cx="0" cy="516024"/>
              </a:xfrm>
              <a:prstGeom prst="straightConnector1">
                <a:avLst/>
              </a:prstGeom>
              <a:solidFill>
                <a:schemeClr val="tx1"/>
              </a:solidFill>
              <a:ln w="28575" cap="flat" cmpd="sng" algn="ctr">
                <a:solidFill>
                  <a:srgbClr val="FF0000"/>
                </a:solidFill>
                <a:prstDash val="solid"/>
                <a:round/>
                <a:headEnd type="none" w="med" len="med"/>
                <a:tailEnd type="arrow"/>
              </a:ln>
              <a:effectLst/>
            </p:spPr>
          </p:cxnSp>
          <p:sp>
            <p:nvSpPr>
              <p:cNvPr id="54" name="TextBox 53"/>
              <p:cNvSpPr txBox="1"/>
              <p:nvPr/>
            </p:nvSpPr>
            <p:spPr>
              <a:xfrm>
                <a:off x="914346" y="2143760"/>
                <a:ext cx="745717" cy="338554"/>
              </a:xfrm>
              <a:prstGeom prst="rect">
                <a:avLst/>
              </a:prstGeom>
              <a:noFill/>
            </p:spPr>
            <p:txBody>
              <a:bodyPr wrap="none" rtlCol="0">
                <a:spAutoFit/>
              </a:bodyPr>
              <a:lstStyle/>
              <a:p>
                <a:pPr algn="l"/>
                <a:r>
                  <a:rPr lang="en-US" b="0" dirty="0" smtClean="0">
                    <a:solidFill>
                      <a:srgbClr val="000066"/>
                    </a:solidFill>
                    <a:latin typeface="Constantia" pitchFamily="18" charset="0"/>
                  </a:rPr>
                  <a:t>Closer</a:t>
                </a:r>
                <a:endParaRPr lang="en-US" b="0" dirty="0">
                  <a:solidFill>
                    <a:srgbClr val="000066"/>
                  </a:solidFill>
                  <a:latin typeface="Constantia" pitchFamily="18" charset="0"/>
                </a:endParaRPr>
              </a:p>
            </p:txBody>
          </p:sp>
          <p:sp>
            <p:nvSpPr>
              <p:cNvPr id="55" name="TextBox 54"/>
              <p:cNvSpPr txBox="1"/>
              <p:nvPr/>
            </p:nvSpPr>
            <p:spPr>
              <a:xfrm>
                <a:off x="914400" y="3971092"/>
                <a:ext cx="830164" cy="338554"/>
              </a:xfrm>
              <a:prstGeom prst="rect">
                <a:avLst/>
              </a:prstGeom>
              <a:noFill/>
            </p:spPr>
            <p:txBody>
              <a:bodyPr wrap="none" rtlCol="0">
                <a:spAutoFit/>
              </a:bodyPr>
              <a:lstStyle/>
              <a:p>
                <a:pPr algn="l"/>
                <a:r>
                  <a:rPr lang="en-US" b="0" dirty="0" smtClean="0">
                    <a:solidFill>
                      <a:srgbClr val="000066"/>
                    </a:solidFill>
                    <a:latin typeface="Constantia" pitchFamily="18" charset="0"/>
                  </a:rPr>
                  <a:t>Farther</a:t>
                </a:r>
                <a:endParaRPr lang="en-US" b="0" dirty="0">
                  <a:solidFill>
                    <a:srgbClr val="000066"/>
                  </a:solidFill>
                  <a:latin typeface="Constantia" pitchFamily="18" charset="0"/>
                </a:endParaRPr>
              </a:p>
            </p:txBody>
          </p:sp>
          <p:cxnSp>
            <p:nvCxnSpPr>
              <p:cNvPr id="56" name="Straight Arrow Connector 55"/>
              <p:cNvCxnSpPr/>
              <p:nvPr/>
            </p:nvCxnSpPr>
            <p:spPr bwMode="auto">
              <a:xfrm>
                <a:off x="1265074" y="4343400"/>
                <a:ext cx="0" cy="414754"/>
              </a:xfrm>
              <a:prstGeom prst="straightConnector1">
                <a:avLst/>
              </a:prstGeom>
              <a:solidFill>
                <a:schemeClr val="tx1"/>
              </a:solidFill>
              <a:ln w="28575" cap="flat" cmpd="sng" algn="ctr">
                <a:solidFill>
                  <a:srgbClr val="FF0000"/>
                </a:solidFill>
                <a:prstDash val="solid"/>
                <a:round/>
                <a:headEnd type="none" w="med" len="med"/>
                <a:tailEnd type="arrow"/>
              </a:ln>
              <a:effectLst/>
            </p:spPr>
          </p:cxnSp>
        </p:grpSp>
        <p:pic>
          <p:nvPicPr>
            <p:cNvPr id="57" name="Picture 4"/>
            <p:cNvPicPr>
              <a:picLocks noChangeAspect="1" noChangeArrowheads="1"/>
            </p:cNvPicPr>
            <p:nvPr/>
          </p:nvPicPr>
          <p:blipFill rotWithShape="1">
            <a:blip r:embed="rId4" cstate="screen">
              <a:clrChange>
                <a:clrFrom>
                  <a:srgbClr val="FFFFFF"/>
                </a:clrFrom>
                <a:clrTo>
                  <a:srgbClr val="FFFFFF">
                    <a:alpha val="0"/>
                  </a:srgbClr>
                </a:clrTo>
              </a:clrChang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t="42805" r="28553"/>
            <a:stretch/>
          </p:blipFill>
          <p:spPr bwMode="auto">
            <a:xfrm>
              <a:off x="2174240" y="1574800"/>
              <a:ext cx="1442720" cy="1595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rotWithShape="1">
            <a:blip r:embed="rId4" cstate="screen">
              <a:clrChange>
                <a:clrFrom>
                  <a:srgbClr val="FFFFFF"/>
                </a:clrFrom>
                <a:clrTo>
                  <a:srgbClr val="FFFFFF">
                    <a:alpha val="0"/>
                  </a:srgbClr>
                </a:clrTo>
              </a:clrChang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t="14390" r="28553"/>
            <a:stretch/>
          </p:blipFill>
          <p:spPr bwMode="auto">
            <a:xfrm>
              <a:off x="2133600" y="1574800"/>
              <a:ext cx="1442720" cy="238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
            <p:cNvPicPr>
              <a:picLocks noChangeAspect="1" noChangeArrowheads="1"/>
            </p:cNvPicPr>
            <p:nvPr/>
          </p:nvPicPr>
          <p:blipFill rotWithShape="1">
            <a:blip r:embed="rId4" cstate="screen">
              <a:clrChange>
                <a:clrFrom>
                  <a:srgbClr val="FFFFFF"/>
                </a:clrFrom>
                <a:clrTo>
                  <a:srgbClr val="FFFFFF">
                    <a:alpha val="0"/>
                  </a:srgbClr>
                </a:clrTo>
              </a:clrChang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r="28553"/>
            <a:stretch/>
          </p:blipFill>
          <p:spPr bwMode="auto">
            <a:xfrm>
              <a:off x="2138680" y="2011680"/>
              <a:ext cx="1442720" cy="2788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257433246"/>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239000" y="4562264"/>
            <a:ext cx="1611904" cy="1704829"/>
          </a:xfrm>
          <a:prstGeom prst="rect">
            <a:avLst/>
          </a:prstGeom>
          <a:noFill/>
          <a:ln>
            <a:noFill/>
          </a:ln>
        </p:spPr>
      </p:pic>
      <p:sp>
        <p:nvSpPr>
          <p:cNvPr id="2" name="Title 1"/>
          <p:cNvSpPr>
            <a:spLocks noGrp="1"/>
          </p:cNvSpPr>
          <p:nvPr>
            <p:ph type="title"/>
          </p:nvPr>
        </p:nvSpPr>
        <p:spPr>
          <a:xfrm>
            <a:off x="152400" y="50800"/>
            <a:ext cx="8686800" cy="609600"/>
          </a:xfrm>
        </p:spPr>
        <p:txBody>
          <a:bodyPr>
            <a:noAutofit/>
          </a:bodyPr>
          <a:lstStyle/>
          <a:p>
            <a:r>
              <a:rPr lang="en-US" sz="3200" dirty="0" smtClean="0"/>
              <a:t>Basic Data Analysis: A Color-Magnitude Diagram</a:t>
            </a:r>
            <a:endParaRPr lang="en-US" sz="3200" dirty="0"/>
          </a:p>
        </p:txBody>
      </p:sp>
      <p:pic>
        <p:nvPicPr>
          <p:cNvPr id="1562627" name="Picture 3" descr="Z:\Presentations\field_2.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6112" y="1221921"/>
            <a:ext cx="4025131" cy="41148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505200" y="2785646"/>
            <a:ext cx="4089829" cy="951489"/>
            <a:chOff x="3505200" y="2951719"/>
            <a:chExt cx="4089829" cy="951489"/>
          </a:xfrm>
        </p:grpSpPr>
        <p:cxnSp>
          <p:nvCxnSpPr>
            <p:cNvPr id="4" name="Straight Arrow Connector 3"/>
            <p:cNvCxnSpPr/>
            <p:nvPr/>
          </p:nvCxnSpPr>
          <p:spPr bwMode="auto">
            <a:xfrm flipH="1">
              <a:off x="3505200" y="3137873"/>
              <a:ext cx="1729572" cy="765335"/>
            </a:xfrm>
            <a:prstGeom prst="straightConnector1">
              <a:avLst/>
            </a:prstGeom>
            <a:solidFill>
              <a:schemeClr val="tx1"/>
            </a:solidFill>
            <a:ln w="28575" cap="flat" cmpd="sng" algn="ctr">
              <a:solidFill>
                <a:srgbClr val="FF0000"/>
              </a:solidFill>
              <a:prstDash val="solid"/>
              <a:round/>
              <a:headEnd type="none" w="med" len="med"/>
              <a:tailEnd type="arrow"/>
            </a:ln>
            <a:effectLst/>
          </p:spPr>
        </p:cxnSp>
        <p:sp>
          <p:nvSpPr>
            <p:cNvPr id="6" name="TextBox 5"/>
            <p:cNvSpPr txBox="1"/>
            <p:nvPr/>
          </p:nvSpPr>
          <p:spPr>
            <a:xfrm>
              <a:off x="5410200" y="2951719"/>
              <a:ext cx="2184829" cy="338554"/>
            </a:xfrm>
            <a:prstGeom prst="rect">
              <a:avLst/>
            </a:prstGeom>
            <a:noFill/>
          </p:spPr>
          <p:txBody>
            <a:bodyPr wrap="none" rtlCol="0">
              <a:spAutoFit/>
            </a:bodyPr>
            <a:lstStyle/>
            <a:p>
              <a:pPr algn="l"/>
              <a:r>
                <a:rPr lang="en-US" b="0" dirty="0" smtClean="0">
                  <a:solidFill>
                    <a:schemeClr val="accent1">
                      <a:lumMod val="90000"/>
                    </a:schemeClr>
                  </a:solidFill>
                  <a:latin typeface="Constantia" pitchFamily="18" charset="0"/>
                </a:rPr>
                <a:t>Nearby Disk K/M stars</a:t>
              </a:r>
              <a:endParaRPr lang="en-US" b="0" dirty="0">
                <a:solidFill>
                  <a:schemeClr val="accent1">
                    <a:lumMod val="90000"/>
                  </a:schemeClr>
                </a:solidFill>
                <a:latin typeface="Constantia" pitchFamily="18" charset="0"/>
              </a:endParaRPr>
            </a:p>
          </p:txBody>
        </p:sp>
      </p:grpSp>
      <p:grpSp>
        <p:nvGrpSpPr>
          <p:cNvPr id="3" name="Group 2"/>
          <p:cNvGrpSpPr/>
          <p:nvPr/>
        </p:nvGrpSpPr>
        <p:grpSpPr>
          <a:xfrm>
            <a:off x="2590800" y="1566446"/>
            <a:ext cx="4257999" cy="901966"/>
            <a:chOff x="2590800" y="1685092"/>
            <a:chExt cx="4257999" cy="901966"/>
          </a:xfrm>
        </p:grpSpPr>
        <p:cxnSp>
          <p:nvCxnSpPr>
            <p:cNvPr id="10" name="Straight Arrow Connector 9"/>
            <p:cNvCxnSpPr/>
            <p:nvPr/>
          </p:nvCxnSpPr>
          <p:spPr bwMode="auto">
            <a:xfrm flipH="1">
              <a:off x="2590800" y="1854369"/>
              <a:ext cx="2643972" cy="732689"/>
            </a:xfrm>
            <a:prstGeom prst="straightConnector1">
              <a:avLst/>
            </a:prstGeom>
            <a:solidFill>
              <a:schemeClr val="tx1"/>
            </a:solidFill>
            <a:ln w="28575" cap="flat" cmpd="sng" algn="ctr">
              <a:solidFill>
                <a:srgbClr val="FF0000"/>
              </a:solidFill>
              <a:prstDash val="solid"/>
              <a:round/>
              <a:headEnd type="none" w="med" len="med"/>
              <a:tailEnd type="arrow"/>
            </a:ln>
            <a:effectLst/>
          </p:spPr>
        </p:cxnSp>
        <p:sp>
          <p:nvSpPr>
            <p:cNvPr id="13" name="TextBox 12"/>
            <p:cNvSpPr txBox="1"/>
            <p:nvPr/>
          </p:nvSpPr>
          <p:spPr>
            <a:xfrm>
              <a:off x="5410200" y="1685092"/>
              <a:ext cx="1438599" cy="338554"/>
            </a:xfrm>
            <a:prstGeom prst="rect">
              <a:avLst/>
            </a:prstGeom>
            <a:noFill/>
          </p:spPr>
          <p:txBody>
            <a:bodyPr wrap="none" rtlCol="0">
              <a:spAutoFit/>
            </a:bodyPr>
            <a:lstStyle/>
            <a:p>
              <a:pPr algn="l"/>
              <a:r>
                <a:rPr lang="en-US" b="0" dirty="0" smtClean="0">
                  <a:solidFill>
                    <a:schemeClr val="accent1">
                      <a:lumMod val="90000"/>
                    </a:schemeClr>
                  </a:solidFill>
                  <a:latin typeface="Constantia" pitchFamily="18" charset="0"/>
                </a:rPr>
                <a:t>Disk G/F stars</a:t>
              </a:r>
              <a:endParaRPr lang="en-US" b="0" dirty="0">
                <a:solidFill>
                  <a:schemeClr val="accent1">
                    <a:lumMod val="90000"/>
                  </a:schemeClr>
                </a:solidFill>
                <a:latin typeface="Constantia" pitchFamily="18" charset="0"/>
              </a:endParaRPr>
            </a:p>
          </p:txBody>
        </p:sp>
      </p:grpSp>
      <p:grpSp>
        <p:nvGrpSpPr>
          <p:cNvPr id="7" name="Group 6"/>
          <p:cNvGrpSpPr/>
          <p:nvPr/>
        </p:nvGrpSpPr>
        <p:grpSpPr>
          <a:xfrm>
            <a:off x="2439534" y="3110045"/>
            <a:ext cx="4039293" cy="1440734"/>
            <a:chOff x="2514302" y="3110044"/>
            <a:chExt cx="3964524" cy="1553144"/>
          </a:xfrm>
        </p:grpSpPr>
        <p:cxnSp>
          <p:nvCxnSpPr>
            <p:cNvPr id="14" name="Straight Arrow Connector 13"/>
            <p:cNvCxnSpPr/>
            <p:nvPr/>
          </p:nvCxnSpPr>
          <p:spPr bwMode="auto">
            <a:xfrm flipH="1">
              <a:off x="2514302" y="3279321"/>
              <a:ext cx="2743498" cy="1383867"/>
            </a:xfrm>
            <a:prstGeom prst="straightConnector1">
              <a:avLst/>
            </a:prstGeom>
            <a:solidFill>
              <a:schemeClr val="tx1"/>
            </a:solidFill>
            <a:ln w="28575" cap="flat" cmpd="sng" algn="ctr">
              <a:solidFill>
                <a:srgbClr val="FF0000"/>
              </a:solidFill>
              <a:prstDash val="solid"/>
              <a:round/>
              <a:headEnd type="none" w="med" len="med"/>
              <a:tailEnd type="arrow"/>
            </a:ln>
            <a:effectLst/>
          </p:spPr>
        </p:cxnSp>
        <p:sp>
          <p:nvSpPr>
            <p:cNvPr id="15" name="TextBox 14"/>
            <p:cNvSpPr txBox="1"/>
            <p:nvPr/>
          </p:nvSpPr>
          <p:spPr>
            <a:xfrm>
              <a:off x="5410200" y="3110044"/>
              <a:ext cx="1068626" cy="338554"/>
            </a:xfrm>
            <a:prstGeom prst="rect">
              <a:avLst/>
            </a:prstGeom>
            <a:noFill/>
          </p:spPr>
          <p:txBody>
            <a:bodyPr wrap="none" rtlCol="0">
              <a:spAutoFit/>
            </a:bodyPr>
            <a:lstStyle/>
            <a:p>
              <a:pPr algn="l"/>
              <a:r>
                <a:rPr lang="en-US" b="0" dirty="0" smtClean="0">
                  <a:solidFill>
                    <a:schemeClr val="accent1">
                      <a:lumMod val="90000"/>
                    </a:schemeClr>
                  </a:solidFill>
                  <a:latin typeface="Constantia" pitchFamily="18" charset="0"/>
                </a:rPr>
                <a:t>Halo stars</a:t>
              </a:r>
              <a:endParaRPr lang="en-US" b="0" dirty="0">
                <a:solidFill>
                  <a:schemeClr val="accent1">
                    <a:lumMod val="90000"/>
                  </a:schemeClr>
                </a:solidFill>
                <a:latin typeface="Constantia" pitchFamily="18" charset="0"/>
              </a:endParaRPr>
            </a:p>
          </p:txBody>
        </p:sp>
      </p:grpSp>
      <p:grpSp>
        <p:nvGrpSpPr>
          <p:cNvPr id="8" name="Group 7"/>
          <p:cNvGrpSpPr/>
          <p:nvPr/>
        </p:nvGrpSpPr>
        <p:grpSpPr>
          <a:xfrm>
            <a:off x="1752600" y="4444425"/>
            <a:ext cx="5251626" cy="584775"/>
            <a:chOff x="1752600" y="4444425"/>
            <a:chExt cx="5251626" cy="584775"/>
          </a:xfrm>
        </p:grpSpPr>
        <p:cxnSp>
          <p:nvCxnSpPr>
            <p:cNvPr id="17" name="Straight Arrow Connector 16"/>
            <p:cNvCxnSpPr/>
            <p:nvPr/>
          </p:nvCxnSpPr>
          <p:spPr bwMode="auto">
            <a:xfrm flipH="1">
              <a:off x="1752600" y="4681954"/>
              <a:ext cx="3505200" cy="0"/>
            </a:xfrm>
            <a:prstGeom prst="straightConnector1">
              <a:avLst/>
            </a:prstGeom>
            <a:solidFill>
              <a:schemeClr val="tx1"/>
            </a:solidFill>
            <a:ln w="28575" cap="flat" cmpd="sng" algn="ctr">
              <a:solidFill>
                <a:srgbClr val="FF0000"/>
              </a:solidFill>
              <a:prstDash val="solid"/>
              <a:round/>
              <a:headEnd type="none" w="med" len="med"/>
              <a:tailEnd type="arrow"/>
            </a:ln>
            <a:effectLst/>
          </p:spPr>
        </p:cxnSp>
        <p:sp>
          <p:nvSpPr>
            <p:cNvPr id="18" name="TextBox 17"/>
            <p:cNvSpPr txBox="1"/>
            <p:nvPr/>
          </p:nvSpPr>
          <p:spPr>
            <a:xfrm>
              <a:off x="5410200" y="4444425"/>
              <a:ext cx="1594026" cy="584775"/>
            </a:xfrm>
            <a:prstGeom prst="rect">
              <a:avLst/>
            </a:prstGeom>
            <a:noFill/>
          </p:spPr>
          <p:txBody>
            <a:bodyPr wrap="none" rtlCol="0">
              <a:spAutoFit/>
            </a:bodyPr>
            <a:lstStyle/>
            <a:p>
              <a:pPr algn="l"/>
              <a:r>
                <a:rPr lang="en-US" b="0" dirty="0" smtClean="0">
                  <a:solidFill>
                    <a:schemeClr val="accent1">
                      <a:lumMod val="90000"/>
                    </a:schemeClr>
                  </a:solidFill>
                  <a:latin typeface="Constantia" pitchFamily="18" charset="0"/>
                </a:rPr>
                <a:t>QSOs, </a:t>
              </a:r>
              <a:r>
                <a:rPr lang="en-US" b="0" dirty="0" err="1" smtClean="0">
                  <a:solidFill>
                    <a:schemeClr val="accent1">
                      <a:lumMod val="90000"/>
                    </a:schemeClr>
                  </a:solidFill>
                  <a:latin typeface="Constantia" pitchFamily="18" charset="0"/>
                </a:rPr>
                <a:t>RRLyrae</a:t>
              </a:r>
              <a:r>
                <a:rPr lang="en-US" b="0" dirty="0" smtClean="0">
                  <a:solidFill>
                    <a:schemeClr val="accent1">
                      <a:lumMod val="90000"/>
                    </a:schemeClr>
                  </a:solidFill>
                  <a:latin typeface="Constantia" pitchFamily="18" charset="0"/>
                </a:rPr>
                <a:t>,</a:t>
              </a:r>
              <a:br>
                <a:rPr lang="en-US" b="0" dirty="0" smtClean="0">
                  <a:solidFill>
                    <a:schemeClr val="accent1">
                      <a:lumMod val="90000"/>
                    </a:schemeClr>
                  </a:solidFill>
                  <a:latin typeface="Constantia" pitchFamily="18" charset="0"/>
                </a:rPr>
              </a:br>
              <a:r>
                <a:rPr lang="en-US" b="0" dirty="0" smtClean="0">
                  <a:solidFill>
                    <a:schemeClr val="accent1">
                      <a:lumMod val="90000"/>
                    </a:schemeClr>
                  </a:solidFill>
                  <a:latin typeface="Constantia" pitchFamily="18" charset="0"/>
                </a:rPr>
                <a:t>WDs, errors…</a:t>
              </a:r>
              <a:endParaRPr lang="en-US" b="0" dirty="0">
                <a:solidFill>
                  <a:schemeClr val="accent1">
                    <a:lumMod val="90000"/>
                  </a:schemeClr>
                </a:solidFill>
                <a:latin typeface="Constantia" pitchFamily="18" charset="0"/>
              </a:endParaRPr>
            </a:p>
          </p:txBody>
        </p:sp>
      </p:grpSp>
      <p:grpSp>
        <p:nvGrpSpPr>
          <p:cNvPr id="21" name="Group 20"/>
          <p:cNvGrpSpPr/>
          <p:nvPr/>
        </p:nvGrpSpPr>
        <p:grpSpPr>
          <a:xfrm>
            <a:off x="914346" y="1645920"/>
            <a:ext cx="830218" cy="3112234"/>
            <a:chOff x="914346" y="1645920"/>
            <a:chExt cx="830218" cy="3112234"/>
          </a:xfrm>
        </p:grpSpPr>
        <p:cxnSp>
          <p:nvCxnSpPr>
            <p:cNvPr id="22" name="Straight Arrow Connector 21"/>
            <p:cNvCxnSpPr/>
            <p:nvPr/>
          </p:nvCxnSpPr>
          <p:spPr bwMode="auto">
            <a:xfrm flipV="1">
              <a:off x="1295400" y="1645920"/>
              <a:ext cx="0" cy="516024"/>
            </a:xfrm>
            <a:prstGeom prst="straightConnector1">
              <a:avLst/>
            </a:prstGeom>
            <a:solidFill>
              <a:schemeClr val="tx1"/>
            </a:solidFill>
            <a:ln w="28575" cap="flat" cmpd="sng" algn="ctr">
              <a:solidFill>
                <a:srgbClr val="FF0000"/>
              </a:solidFill>
              <a:prstDash val="solid"/>
              <a:round/>
              <a:headEnd type="none" w="med" len="med"/>
              <a:tailEnd type="arrow"/>
            </a:ln>
            <a:effectLst/>
          </p:spPr>
        </p:cxnSp>
        <p:sp>
          <p:nvSpPr>
            <p:cNvPr id="23" name="TextBox 22"/>
            <p:cNvSpPr txBox="1"/>
            <p:nvPr/>
          </p:nvSpPr>
          <p:spPr>
            <a:xfrm>
              <a:off x="914346" y="2143760"/>
              <a:ext cx="745717" cy="338554"/>
            </a:xfrm>
            <a:prstGeom prst="rect">
              <a:avLst/>
            </a:prstGeom>
            <a:noFill/>
          </p:spPr>
          <p:txBody>
            <a:bodyPr wrap="none" rtlCol="0">
              <a:spAutoFit/>
            </a:bodyPr>
            <a:lstStyle/>
            <a:p>
              <a:pPr algn="l"/>
              <a:r>
                <a:rPr lang="en-US" b="0" dirty="0" smtClean="0">
                  <a:latin typeface="Constantia" pitchFamily="18" charset="0"/>
                </a:rPr>
                <a:t>Closer</a:t>
              </a:r>
              <a:endParaRPr lang="en-US" b="0" dirty="0">
                <a:latin typeface="Constantia" pitchFamily="18" charset="0"/>
              </a:endParaRPr>
            </a:p>
          </p:txBody>
        </p:sp>
        <p:sp>
          <p:nvSpPr>
            <p:cNvPr id="24" name="TextBox 23"/>
            <p:cNvSpPr txBox="1"/>
            <p:nvPr/>
          </p:nvSpPr>
          <p:spPr>
            <a:xfrm>
              <a:off x="914400" y="3971092"/>
              <a:ext cx="830164" cy="338554"/>
            </a:xfrm>
            <a:prstGeom prst="rect">
              <a:avLst/>
            </a:prstGeom>
            <a:noFill/>
          </p:spPr>
          <p:txBody>
            <a:bodyPr wrap="none" rtlCol="0">
              <a:spAutoFit/>
            </a:bodyPr>
            <a:lstStyle/>
            <a:p>
              <a:pPr algn="l"/>
              <a:r>
                <a:rPr lang="en-US" b="0" dirty="0" smtClean="0">
                  <a:latin typeface="Constantia" pitchFamily="18" charset="0"/>
                </a:rPr>
                <a:t>Farther</a:t>
              </a:r>
              <a:endParaRPr lang="en-US" b="0" dirty="0">
                <a:latin typeface="Constantia" pitchFamily="18" charset="0"/>
              </a:endParaRPr>
            </a:p>
          </p:txBody>
        </p:sp>
        <p:cxnSp>
          <p:nvCxnSpPr>
            <p:cNvPr id="25" name="Straight Arrow Connector 24"/>
            <p:cNvCxnSpPr/>
            <p:nvPr/>
          </p:nvCxnSpPr>
          <p:spPr bwMode="auto">
            <a:xfrm>
              <a:off x="1265074" y="4343400"/>
              <a:ext cx="0" cy="414754"/>
            </a:xfrm>
            <a:prstGeom prst="straightConnector1">
              <a:avLst/>
            </a:prstGeom>
            <a:solidFill>
              <a:schemeClr val="tx1"/>
            </a:solidFill>
            <a:ln w="28575" cap="flat" cmpd="sng" algn="ctr">
              <a:solidFill>
                <a:srgbClr val="FF0000"/>
              </a:solidFill>
              <a:prstDash val="solid"/>
              <a:round/>
              <a:headEnd type="none" w="med" len="med"/>
              <a:tailEnd type="arrow"/>
            </a:ln>
            <a:effectLst/>
          </p:spPr>
        </p:cxnSp>
      </p:grpSp>
      <p:grpSp>
        <p:nvGrpSpPr>
          <p:cNvPr id="26" name="Group 25"/>
          <p:cNvGrpSpPr/>
          <p:nvPr/>
        </p:nvGrpSpPr>
        <p:grpSpPr>
          <a:xfrm>
            <a:off x="762000" y="5663625"/>
            <a:ext cx="3657600" cy="584775"/>
            <a:chOff x="762000" y="5663625"/>
            <a:chExt cx="3657600" cy="584775"/>
          </a:xfrm>
        </p:grpSpPr>
        <p:cxnSp>
          <p:nvCxnSpPr>
            <p:cNvPr id="27" name="Straight Arrow Connector 26"/>
            <p:cNvCxnSpPr/>
            <p:nvPr/>
          </p:nvCxnSpPr>
          <p:spPr bwMode="auto">
            <a:xfrm>
              <a:off x="3886200" y="5892225"/>
              <a:ext cx="533400" cy="0"/>
            </a:xfrm>
            <a:prstGeom prst="straightConnector1">
              <a:avLst/>
            </a:prstGeom>
            <a:solidFill>
              <a:schemeClr val="tx1"/>
            </a:solidFill>
            <a:ln w="28575" cap="flat" cmpd="sng" algn="ctr">
              <a:solidFill>
                <a:srgbClr val="FF0000"/>
              </a:solidFill>
              <a:prstDash val="solid"/>
              <a:round/>
              <a:headEnd type="none" w="med" len="med"/>
              <a:tailEnd type="arrow"/>
            </a:ln>
            <a:effectLst/>
          </p:spPr>
        </p:cxnSp>
        <p:cxnSp>
          <p:nvCxnSpPr>
            <p:cNvPr id="28" name="Straight Arrow Connector 27"/>
            <p:cNvCxnSpPr/>
            <p:nvPr/>
          </p:nvCxnSpPr>
          <p:spPr bwMode="auto">
            <a:xfrm flipH="1">
              <a:off x="762000" y="5867400"/>
              <a:ext cx="533400" cy="0"/>
            </a:xfrm>
            <a:prstGeom prst="straightConnector1">
              <a:avLst/>
            </a:prstGeom>
            <a:solidFill>
              <a:schemeClr val="tx1"/>
            </a:solidFill>
            <a:ln w="28575" cap="flat" cmpd="sng" algn="ctr">
              <a:solidFill>
                <a:srgbClr val="FF0000"/>
              </a:solidFill>
              <a:prstDash val="solid"/>
              <a:round/>
              <a:headEnd type="none" w="med" len="med"/>
              <a:tailEnd type="arrow"/>
            </a:ln>
            <a:effectLst/>
          </p:spPr>
        </p:cxnSp>
        <p:sp>
          <p:nvSpPr>
            <p:cNvPr id="29" name="TextBox 28"/>
            <p:cNvSpPr txBox="1"/>
            <p:nvPr/>
          </p:nvSpPr>
          <p:spPr>
            <a:xfrm>
              <a:off x="990600" y="5663625"/>
              <a:ext cx="1082348" cy="584775"/>
            </a:xfrm>
            <a:prstGeom prst="rect">
              <a:avLst/>
            </a:prstGeom>
            <a:noFill/>
          </p:spPr>
          <p:txBody>
            <a:bodyPr wrap="none" rtlCol="0">
              <a:spAutoFit/>
            </a:bodyPr>
            <a:lstStyle/>
            <a:p>
              <a:pPr algn="r"/>
              <a:r>
                <a:rPr lang="en-US" b="0" dirty="0" smtClean="0">
                  <a:solidFill>
                    <a:srgbClr val="FFC000"/>
                  </a:solidFill>
                  <a:latin typeface="Constantia" pitchFamily="18" charset="0"/>
                </a:rPr>
                <a:t>More</a:t>
              </a:r>
              <a:br>
                <a:rPr lang="en-US" b="0" dirty="0" smtClean="0">
                  <a:solidFill>
                    <a:srgbClr val="FFC000"/>
                  </a:solidFill>
                  <a:latin typeface="Constantia" pitchFamily="18" charset="0"/>
                </a:rPr>
              </a:br>
              <a:r>
                <a:rPr lang="en-US" b="0" dirty="0" smtClean="0">
                  <a:solidFill>
                    <a:srgbClr val="FFC000"/>
                  </a:solidFill>
                  <a:latin typeface="Constantia" pitchFamily="18" charset="0"/>
                </a:rPr>
                <a:t>Luminous</a:t>
              </a:r>
              <a:endParaRPr lang="en-US" b="0" dirty="0">
                <a:solidFill>
                  <a:srgbClr val="FFC000"/>
                </a:solidFill>
                <a:latin typeface="Constantia" pitchFamily="18" charset="0"/>
              </a:endParaRPr>
            </a:p>
          </p:txBody>
        </p:sp>
        <p:sp>
          <p:nvSpPr>
            <p:cNvPr id="30" name="TextBox 29"/>
            <p:cNvSpPr txBox="1"/>
            <p:nvPr/>
          </p:nvSpPr>
          <p:spPr>
            <a:xfrm>
              <a:off x="3261052" y="5663625"/>
              <a:ext cx="1082348" cy="584775"/>
            </a:xfrm>
            <a:prstGeom prst="rect">
              <a:avLst/>
            </a:prstGeom>
            <a:noFill/>
          </p:spPr>
          <p:txBody>
            <a:bodyPr wrap="none" rtlCol="0">
              <a:spAutoFit/>
            </a:bodyPr>
            <a:lstStyle/>
            <a:p>
              <a:pPr algn="l"/>
              <a:r>
                <a:rPr lang="en-US" b="0" dirty="0" smtClean="0">
                  <a:solidFill>
                    <a:srgbClr val="FFC000"/>
                  </a:solidFill>
                  <a:latin typeface="Constantia" pitchFamily="18" charset="0"/>
                </a:rPr>
                <a:t>Less</a:t>
              </a:r>
              <a:br>
                <a:rPr lang="en-US" b="0" dirty="0" smtClean="0">
                  <a:solidFill>
                    <a:srgbClr val="FFC000"/>
                  </a:solidFill>
                  <a:latin typeface="Constantia" pitchFamily="18" charset="0"/>
                </a:rPr>
              </a:br>
              <a:r>
                <a:rPr lang="en-US" b="0" dirty="0" smtClean="0">
                  <a:solidFill>
                    <a:srgbClr val="FFC000"/>
                  </a:solidFill>
                  <a:latin typeface="Constantia" pitchFamily="18" charset="0"/>
                </a:rPr>
                <a:t>Luminous</a:t>
              </a:r>
              <a:endParaRPr lang="en-US" b="0" dirty="0">
                <a:solidFill>
                  <a:srgbClr val="FFC000"/>
                </a:solidFill>
                <a:latin typeface="Constantia" pitchFamily="18" charset="0"/>
              </a:endParaRPr>
            </a:p>
          </p:txBody>
        </p:sp>
      </p:grpSp>
      <p:grpSp>
        <p:nvGrpSpPr>
          <p:cNvPr id="31" name="Group 30"/>
          <p:cNvGrpSpPr/>
          <p:nvPr/>
        </p:nvGrpSpPr>
        <p:grpSpPr>
          <a:xfrm>
            <a:off x="1983467" y="4905111"/>
            <a:ext cx="1592782" cy="767443"/>
            <a:chOff x="2756780" y="4905111"/>
            <a:chExt cx="1323123" cy="767443"/>
          </a:xfrm>
        </p:grpSpPr>
        <p:cxnSp>
          <p:nvCxnSpPr>
            <p:cNvPr id="32" name="Straight Arrow Connector 31"/>
            <p:cNvCxnSpPr/>
            <p:nvPr/>
          </p:nvCxnSpPr>
          <p:spPr bwMode="auto">
            <a:xfrm flipV="1">
              <a:off x="3767686" y="4905112"/>
              <a:ext cx="0" cy="366844"/>
            </a:xfrm>
            <a:prstGeom prst="straightConnector1">
              <a:avLst/>
            </a:prstGeom>
            <a:solidFill>
              <a:schemeClr val="tx1"/>
            </a:solidFill>
            <a:ln w="28575" cap="flat" cmpd="sng" algn="ctr">
              <a:solidFill>
                <a:srgbClr val="FF0000"/>
              </a:solidFill>
              <a:prstDash val="solid"/>
              <a:round/>
              <a:headEnd type="none" w="med" len="med"/>
              <a:tailEnd type="arrow"/>
            </a:ln>
            <a:effectLst/>
          </p:spPr>
        </p:cxnSp>
        <p:sp>
          <p:nvSpPr>
            <p:cNvPr id="33" name="TextBox 32"/>
            <p:cNvSpPr txBox="1"/>
            <p:nvPr/>
          </p:nvSpPr>
          <p:spPr>
            <a:xfrm>
              <a:off x="3387890" y="5334000"/>
              <a:ext cx="692013" cy="338554"/>
            </a:xfrm>
            <a:prstGeom prst="rect">
              <a:avLst/>
            </a:prstGeom>
            <a:noFill/>
          </p:spPr>
          <p:txBody>
            <a:bodyPr wrap="none" rtlCol="0">
              <a:spAutoFit/>
            </a:bodyPr>
            <a:lstStyle/>
            <a:p>
              <a:pPr algn="l"/>
              <a:r>
                <a:rPr lang="en-US" b="0" dirty="0" smtClean="0">
                  <a:solidFill>
                    <a:schemeClr val="accent1">
                      <a:lumMod val="90000"/>
                    </a:schemeClr>
                  </a:solidFill>
                  <a:latin typeface="Constantia" pitchFamily="18" charset="0"/>
                </a:rPr>
                <a:t>M stars</a:t>
              </a:r>
              <a:endParaRPr lang="en-US" b="0" dirty="0">
                <a:solidFill>
                  <a:schemeClr val="accent1">
                    <a:lumMod val="90000"/>
                  </a:schemeClr>
                </a:solidFill>
                <a:latin typeface="Constantia" pitchFamily="18" charset="0"/>
              </a:endParaRPr>
            </a:p>
          </p:txBody>
        </p:sp>
        <p:cxnSp>
          <p:nvCxnSpPr>
            <p:cNvPr id="34" name="Straight Arrow Connector 33"/>
            <p:cNvCxnSpPr/>
            <p:nvPr/>
          </p:nvCxnSpPr>
          <p:spPr bwMode="auto">
            <a:xfrm flipV="1">
              <a:off x="3071393" y="4905111"/>
              <a:ext cx="0" cy="366845"/>
            </a:xfrm>
            <a:prstGeom prst="straightConnector1">
              <a:avLst/>
            </a:prstGeom>
            <a:solidFill>
              <a:schemeClr val="tx1"/>
            </a:solidFill>
            <a:ln w="28575" cap="flat" cmpd="sng" algn="ctr">
              <a:solidFill>
                <a:srgbClr val="FF0000"/>
              </a:solidFill>
              <a:prstDash val="solid"/>
              <a:round/>
              <a:headEnd type="none" w="med" len="med"/>
              <a:tailEnd type="arrow"/>
            </a:ln>
            <a:effectLst/>
          </p:spPr>
        </p:cxnSp>
        <p:sp>
          <p:nvSpPr>
            <p:cNvPr id="35" name="TextBox 34"/>
            <p:cNvSpPr txBox="1"/>
            <p:nvPr/>
          </p:nvSpPr>
          <p:spPr>
            <a:xfrm>
              <a:off x="2756780" y="5334000"/>
              <a:ext cx="757708" cy="338554"/>
            </a:xfrm>
            <a:prstGeom prst="rect">
              <a:avLst/>
            </a:prstGeom>
            <a:noFill/>
          </p:spPr>
          <p:txBody>
            <a:bodyPr wrap="none" rtlCol="0">
              <a:spAutoFit/>
            </a:bodyPr>
            <a:lstStyle/>
            <a:p>
              <a:pPr algn="l"/>
              <a:r>
                <a:rPr lang="en-US" b="0" dirty="0" smtClean="0">
                  <a:solidFill>
                    <a:schemeClr val="accent1">
                      <a:lumMod val="90000"/>
                    </a:schemeClr>
                  </a:solidFill>
                  <a:latin typeface="Constantia" pitchFamily="18" charset="0"/>
                </a:rPr>
                <a:t>F stars</a:t>
              </a:r>
              <a:endParaRPr lang="en-US" b="0" dirty="0">
                <a:solidFill>
                  <a:schemeClr val="accent1">
                    <a:lumMod val="90000"/>
                  </a:schemeClr>
                </a:solidFill>
                <a:latin typeface="Constantia" pitchFamily="18" charset="0"/>
              </a:endParaRPr>
            </a:p>
          </p:txBody>
        </p:sp>
      </p:grpSp>
    </p:spTree>
    <p:extLst>
      <p:ext uri="{BB962C8B-B14F-4D97-AF65-F5344CB8AC3E}">
        <p14:creationId xmlns:p14="http://schemas.microsoft.com/office/powerpoint/2010/main" val="1446424620"/>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4400" y="1143000"/>
            <a:ext cx="7199752"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371600" y="3162301"/>
            <a:ext cx="6400800" cy="1631216"/>
          </a:xfrm>
          <a:prstGeom prst="rect">
            <a:avLst/>
          </a:prstGeom>
          <a:noFill/>
        </p:spPr>
        <p:txBody>
          <a:bodyPr wrap="square" rtlCol="0">
            <a:spAutoFit/>
          </a:bodyPr>
          <a:lstStyle/>
          <a:p>
            <a:r>
              <a:rPr lang="en-US" sz="2000" dirty="0" smtClean="0">
                <a:solidFill>
                  <a:schemeClr val="tx1">
                    <a:lumMod val="95000"/>
                  </a:schemeClr>
                </a:solidFill>
              </a:rPr>
              <a:t> </a:t>
            </a:r>
            <a:br>
              <a:rPr lang="en-US" sz="2000" dirty="0" smtClean="0">
                <a:solidFill>
                  <a:schemeClr val="tx1">
                    <a:lumMod val="95000"/>
                  </a:schemeClr>
                </a:solidFill>
              </a:rPr>
            </a:br>
            <a:r>
              <a:rPr lang="en-US" sz="2000" dirty="0" smtClean="0">
                <a:solidFill>
                  <a:schemeClr val="tx1">
                    <a:lumMod val="95000"/>
                  </a:schemeClr>
                </a:solidFill>
              </a:rPr>
              <a:t/>
            </a:r>
            <a:br>
              <a:rPr lang="en-US" sz="2000" dirty="0" smtClean="0">
                <a:solidFill>
                  <a:schemeClr val="tx1">
                    <a:lumMod val="95000"/>
                  </a:schemeClr>
                </a:solidFill>
              </a:rPr>
            </a:br>
            <a:r>
              <a:rPr lang="en-US" sz="2000" dirty="0" smtClean="0">
                <a:solidFill>
                  <a:schemeClr val="tx1">
                    <a:lumMod val="95000"/>
                  </a:schemeClr>
                </a:solidFill>
              </a:rPr>
              <a:t>Get the positions (in Galactic coordinates) and </a:t>
            </a:r>
            <a:r>
              <a:rPr lang="en-US" sz="2000" dirty="0" err="1" smtClean="0">
                <a:solidFill>
                  <a:schemeClr val="tx1">
                    <a:lumMod val="95000"/>
                  </a:schemeClr>
                </a:solidFill>
              </a:rPr>
              <a:t>dereddened</a:t>
            </a:r>
            <a:r>
              <a:rPr lang="en-US" sz="2000" dirty="0" smtClean="0">
                <a:solidFill>
                  <a:schemeClr val="tx1">
                    <a:lumMod val="95000"/>
                  </a:schemeClr>
                </a:solidFill>
              </a:rPr>
              <a:t> magnitudes of all stars within 1 degree of </a:t>
            </a:r>
            <a:r>
              <a:rPr lang="en-US" sz="2000" dirty="0" smtClean="0">
                <a:solidFill>
                  <a:schemeClr val="tx1">
                    <a:lumMod val="95000"/>
                  </a:schemeClr>
                </a:solidFill>
                <a:latin typeface="Symbol" pitchFamily="18" charset="2"/>
              </a:rPr>
              <a:t>a</a:t>
            </a:r>
            <a:r>
              <a:rPr lang="en-US" sz="2000" dirty="0" smtClean="0">
                <a:solidFill>
                  <a:schemeClr val="tx1">
                    <a:lumMod val="95000"/>
                  </a:schemeClr>
                </a:solidFill>
              </a:rPr>
              <a:t> = 341.6, </a:t>
            </a:r>
            <a:r>
              <a:rPr lang="en-US" sz="2000" dirty="0" smtClean="0">
                <a:solidFill>
                  <a:schemeClr val="tx1">
                    <a:lumMod val="95000"/>
                  </a:schemeClr>
                </a:solidFill>
                <a:latin typeface="Symbol" pitchFamily="18" charset="2"/>
              </a:rPr>
              <a:t>d</a:t>
            </a:r>
            <a:r>
              <a:rPr lang="en-US" sz="2000" dirty="0" smtClean="0">
                <a:solidFill>
                  <a:schemeClr val="tx1">
                    <a:lumMod val="95000"/>
                  </a:schemeClr>
                </a:solidFill>
              </a:rPr>
              <a:t> = 31.7</a:t>
            </a:r>
            <a:endParaRPr lang="en-US" sz="2000" dirty="0">
              <a:solidFill>
                <a:schemeClr val="tx1">
                  <a:lumMod val="95000"/>
                </a:schemeClr>
              </a:solidFill>
            </a:endParaRPr>
          </a:p>
        </p:txBody>
      </p:sp>
      <p:sp>
        <p:nvSpPr>
          <p:cNvPr id="6" name="TextBox 5"/>
          <p:cNvSpPr txBox="1"/>
          <p:nvPr/>
        </p:nvSpPr>
        <p:spPr>
          <a:xfrm>
            <a:off x="4343400" y="4800600"/>
            <a:ext cx="3200400" cy="400110"/>
          </a:xfrm>
          <a:prstGeom prst="rect">
            <a:avLst/>
          </a:prstGeom>
          <a:noFill/>
        </p:spPr>
        <p:txBody>
          <a:bodyPr wrap="square" rtlCol="0">
            <a:spAutoFit/>
          </a:bodyPr>
          <a:lstStyle/>
          <a:p>
            <a:pPr algn="r"/>
            <a:r>
              <a:rPr lang="en-US" sz="2000" dirty="0" smtClean="0">
                <a:solidFill>
                  <a:schemeClr val="tx1">
                    <a:lumMod val="95000"/>
                  </a:schemeClr>
                </a:solidFill>
                <a:latin typeface="Symbol" pitchFamily="18" charset="2"/>
              </a:rPr>
              <a:t>a</a:t>
            </a:r>
            <a:r>
              <a:rPr lang="en-US" sz="2000" dirty="0" smtClean="0">
                <a:solidFill>
                  <a:schemeClr val="tx1">
                    <a:lumMod val="95000"/>
                  </a:schemeClr>
                </a:solidFill>
              </a:rPr>
              <a:t> = 115.2, </a:t>
            </a:r>
            <a:r>
              <a:rPr lang="en-US" sz="2000" dirty="0" smtClean="0">
                <a:solidFill>
                  <a:schemeClr val="tx1">
                    <a:lumMod val="95000"/>
                  </a:schemeClr>
                </a:solidFill>
                <a:latin typeface="Symbol" pitchFamily="18" charset="2"/>
              </a:rPr>
              <a:t>d</a:t>
            </a:r>
            <a:r>
              <a:rPr lang="en-US" sz="2000" dirty="0" smtClean="0">
                <a:solidFill>
                  <a:schemeClr val="tx1">
                    <a:lumMod val="95000"/>
                  </a:schemeClr>
                </a:solidFill>
              </a:rPr>
              <a:t> = 32.7</a:t>
            </a:r>
            <a:endParaRPr lang="en-US" sz="2000" dirty="0">
              <a:solidFill>
                <a:schemeClr val="tx1">
                  <a:lumMod val="95000"/>
                </a:schemeClr>
              </a:solidFill>
            </a:endParaRPr>
          </a:p>
        </p:txBody>
      </p:sp>
      <p:cxnSp>
        <p:nvCxnSpPr>
          <p:cNvPr id="7" name="Straight Connector 6"/>
          <p:cNvCxnSpPr/>
          <p:nvPr/>
        </p:nvCxnSpPr>
        <p:spPr bwMode="auto">
          <a:xfrm flipH="1">
            <a:off x="5931695" y="4252480"/>
            <a:ext cx="1777176" cy="142656"/>
          </a:xfrm>
          <a:prstGeom prst="line">
            <a:avLst/>
          </a:prstGeom>
          <a:solidFill>
            <a:schemeClr val="tx1"/>
          </a:solidFill>
          <a:ln w="571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833954425"/>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967"/>
            <a:ext cx="8229600" cy="1143000"/>
          </a:xfrm>
        </p:spPr>
        <p:txBody>
          <a:bodyPr/>
          <a:lstStyle/>
          <a:p>
            <a:r>
              <a:rPr lang="en-US" dirty="0" smtClean="0"/>
              <a:t>Color-Magnitude </a:t>
            </a:r>
            <a:r>
              <a:rPr lang="en-US" dirty="0"/>
              <a:t>D</a:t>
            </a:r>
            <a:r>
              <a:rPr lang="en-US" dirty="0" smtClean="0"/>
              <a:t>iagram</a:t>
            </a:r>
            <a:endParaRPr lang="en-US" dirty="0"/>
          </a:p>
        </p:txBody>
      </p:sp>
      <p:pic>
        <p:nvPicPr>
          <p:cNvPr id="5" name="Picture 2" descr="Z:\Presentations\field_1.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6111" y="1221921"/>
            <a:ext cx="4025131" cy="4114800"/>
          </a:xfrm>
          <a:prstGeom prst="rect">
            <a:avLst/>
          </a:prstGeom>
          <a:noFill/>
          <a:extLst>
            <a:ext uri="{909E8E84-426E-40dd-AFC4-6F175D3DCCD1}">
              <a14:hiddenFill xmlns:a14="http://schemas.microsoft.com/office/drawing/2010/main">
                <a:solidFill>
                  <a:srgbClr val="FFFFFF"/>
                </a:solidFill>
              </a14:hiddenFill>
            </a:ext>
          </a:extLst>
        </p:spPr>
      </p:pic>
      <p:pic>
        <p:nvPicPr>
          <p:cNvPr id="15646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67993" y="1221921"/>
            <a:ext cx="3488401" cy="2691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7685081"/>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206"/>
            <a:ext cx="8229600" cy="1143000"/>
          </a:xfrm>
        </p:spPr>
        <p:txBody>
          <a:bodyPr/>
          <a:lstStyle/>
          <a:p>
            <a:r>
              <a:rPr lang="en-US" dirty="0" smtClean="0"/>
              <a:t>Color-Magnitude </a:t>
            </a:r>
            <a:r>
              <a:rPr lang="en-US" dirty="0"/>
              <a:t>D</a:t>
            </a:r>
            <a:r>
              <a:rPr lang="en-US" dirty="0" smtClean="0"/>
              <a:t>iagram</a:t>
            </a:r>
            <a:endParaRPr lang="en-US" dirty="0"/>
          </a:p>
        </p:txBody>
      </p:sp>
      <p:pic>
        <p:nvPicPr>
          <p:cNvPr id="5" name="Picture 2" descr="Z:\Presentations\field_1.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6111" y="1221921"/>
            <a:ext cx="4025131" cy="4114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3505200" y="2785646"/>
            <a:ext cx="4089829" cy="951489"/>
            <a:chOff x="3505200" y="2951719"/>
            <a:chExt cx="4089829" cy="951489"/>
          </a:xfrm>
        </p:grpSpPr>
        <p:cxnSp>
          <p:nvCxnSpPr>
            <p:cNvPr id="7" name="Straight Arrow Connector 6"/>
            <p:cNvCxnSpPr/>
            <p:nvPr/>
          </p:nvCxnSpPr>
          <p:spPr bwMode="auto">
            <a:xfrm flipH="1">
              <a:off x="3505200" y="3137873"/>
              <a:ext cx="1729572" cy="765335"/>
            </a:xfrm>
            <a:prstGeom prst="straightConnector1">
              <a:avLst/>
            </a:prstGeom>
            <a:solidFill>
              <a:schemeClr val="tx1"/>
            </a:solidFill>
            <a:ln w="28575" cap="flat" cmpd="sng" algn="ctr">
              <a:solidFill>
                <a:srgbClr val="FF0000"/>
              </a:solidFill>
              <a:prstDash val="solid"/>
              <a:round/>
              <a:headEnd type="none" w="med" len="med"/>
              <a:tailEnd type="arrow"/>
            </a:ln>
            <a:effectLst/>
          </p:spPr>
        </p:cxnSp>
        <p:sp>
          <p:nvSpPr>
            <p:cNvPr id="8" name="TextBox 7"/>
            <p:cNvSpPr txBox="1"/>
            <p:nvPr/>
          </p:nvSpPr>
          <p:spPr>
            <a:xfrm>
              <a:off x="5410200" y="2951719"/>
              <a:ext cx="2184829" cy="338554"/>
            </a:xfrm>
            <a:prstGeom prst="rect">
              <a:avLst/>
            </a:prstGeom>
            <a:noFill/>
          </p:spPr>
          <p:txBody>
            <a:bodyPr wrap="none" rtlCol="0">
              <a:spAutoFit/>
            </a:bodyPr>
            <a:lstStyle/>
            <a:p>
              <a:pPr algn="l"/>
              <a:r>
                <a:rPr lang="en-US" b="0" dirty="0" smtClean="0">
                  <a:solidFill>
                    <a:srgbClr val="CC99FF">
                      <a:lumMod val="90000"/>
                    </a:srgbClr>
                  </a:solidFill>
                  <a:latin typeface="Constantia" pitchFamily="18" charset="0"/>
                </a:rPr>
                <a:t>Nearby Disk K/M stars</a:t>
              </a:r>
              <a:endParaRPr lang="en-US" b="0" dirty="0">
                <a:solidFill>
                  <a:srgbClr val="CC99FF">
                    <a:lumMod val="90000"/>
                  </a:srgbClr>
                </a:solidFill>
                <a:latin typeface="Constantia" pitchFamily="18" charset="0"/>
              </a:endParaRPr>
            </a:p>
          </p:txBody>
        </p:sp>
      </p:grpSp>
      <p:grpSp>
        <p:nvGrpSpPr>
          <p:cNvPr id="9" name="Group 8"/>
          <p:cNvGrpSpPr/>
          <p:nvPr/>
        </p:nvGrpSpPr>
        <p:grpSpPr>
          <a:xfrm>
            <a:off x="2590800" y="1566446"/>
            <a:ext cx="4257999" cy="901966"/>
            <a:chOff x="2590800" y="1685092"/>
            <a:chExt cx="4257999" cy="901966"/>
          </a:xfrm>
        </p:grpSpPr>
        <p:cxnSp>
          <p:nvCxnSpPr>
            <p:cNvPr id="10" name="Straight Arrow Connector 9"/>
            <p:cNvCxnSpPr/>
            <p:nvPr/>
          </p:nvCxnSpPr>
          <p:spPr bwMode="auto">
            <a:xfrm flipH="1">
              <a:off x="2590800" y="1854369"/>
              <a:ext cx="2643972" cy="732689"/>
            </a:xfrm>
            <a:prstGeom prst="straightConnector1">
              <a:avLst/>
            </a:prstGeom>
            <a:solidFill>
              <a:schemeClr val="tx1"/>
            </a:solidFill>
            <a:ln w="28575" cap="flat" cmpd="sng" algn="ctr">
              <a:solidFill>
                <a:srgbClr val="FF0000"/>
              </a:solidFill>
              <a:prstDash val="solid"/>
              <a:round/>
              <a:headEnd type="none" w="med" len="med"/>
              <a:tailEnd type="arrow"/>
            </a:ln>
            <a:effectLst/>
          </p:spPr>
        </p:cxnSp>
        <p:sp>
          <p:nvSpPr>
            <p:cNvPr id="11" name="TextBox 10"/>
            <p:cNvSpPr txBox="1"/>
            <p:nvPr/>
          </p:nvSpPr>
          <p:spPr>
            <a:xfrm>
              <a:off x="5410200" y="1685092"/>
              <a:ext cx="1438599" cy="338554"/>
            </a:xfrm>
            <a:prstGeom prst="rect">
              <a:avLst/>
            </a:prstGeom>
            <a:noFill/>
          </p:spPr>
          <p:txBody>
            <a:bodyPr wrap="none" rtlCol="0">
              <a:spAutoFit/>
            </a:bodyPr>
            <a:lstStyle/>
            <a:p>
              <a:pPr algn="l"/>
              <a:r>
                <a:rPr lang="en-US" b="0" dirty="0" smtClean="0">
                  <a:solidFill>
                    <a:srgbClr val="CC99FF">
                      <a:lumMod val="90000"/>
                    </a:srgbClr>
                  </a:solidFill>
                  <a:latin typeface="Constantia" pitchFamily="18" charset="0"/>
                </a:rPr>
                <a:t>Disk G/F stars</a:t>
              </a:r>
              <a:endParaRPr lang="en-US" b="0" dirty="0">
                <a:solidFill>
                  <a:srgbClr val="CC99FF">
                    <a:lumMod val="90000"/>
                  </a:srgbClr>
                </a:solidFill>
                <a:latin typeface="Constantia" pitchFamily="18" charset="0"/>
              </a:endParaRPr>
            </a:p>
          </p:txBody>
        </p:sp>
      </p:grpSp>
      <p:grpSp>
        <p:nvGrpSpPr>
          <p:cNvPr id="12" name="Group 11"/>
          <p:cNvGrpSpPr/>
          <p:nvPr/>
        </p:nvGrpSpPr>
        <p:grpSpPr>
          <a:xfrm>
            <a:off x="2362200" y="3110044"/>
            <a:ext cx="4116626" cy="1461957"/>
            <a:chOff x="2438400" y="3110044"/>
            <a:chExt cx="4040426" cy="1576023"/>
          </a:xfrm>
        </p:grpSpPr>
        <p:cxnSp>
          <p:nvCxnSpPr>
            <p:cNvPr id="13" name="Straight Arrow Connector 12"/>
            <p:cNvCxnSpPr/>
            <p:nvPr/>
          </p:nvCxnSpPr>
          <p:spPr bwMode="auto">
            <a:xfrm flipH="1">
              <a:off x="2438400" y="3279321"/>
              <a:ext cx="2819400" cy="1406746"/>
            </a:xfrm>
            <a:prstGeom prst="straightConnector1">
              <a:avLst/>
            </a:prstGeom>
            <a:solidFill>
              <a:schemeClr val="tx1"/>
            </a:solidFill>
            <a:ln w="28575" cap="flat" cmpd="sng" algn="ctr">
              <a:solidFill>
                <a:srgbClr val="FF0000"/>
              </a:solidFill>
              <a:prstDash val="solid"/>
              <a:round/>
              <a:headEnd type="none" w="med" len="med"/>
              <a:tailEnd type="arrow"/>
            </a:ln>
            <a:effectLst/>
          </p:spPr>
        </p:cxnSp>
        <p:sp>
          <p:nvSpPr>
            <p:cNvPr id="14" name="TextBox 13"/>
            <p:cNvSpPr txBox="1"/>
            <p:nvPr/>
          </p:nvSpPr>
          <p:spPr>
            <a:xfrm>
              <a:off x="5410200" y="3110044"/>
              <a:ext cx="1068626" cy="338554"/>
            </a:xfrm>
            <a:prstGeom prst="rect">
              <a:avLst/>
            </a:prstGeom>
            <a:noFill/>
          </p:spPr>
          <p:txBody>
            <a:bodyPr wrap="none" rtlCol="0">
              <a:spAutoFit/>
            </a:bodyPr>
            <a:lstStyle/>
            <a:p>
              <a:pPr algn="l"/>
              <a:r>
                <a:rPr lang="en-US" b="0" dirty="0" smtClean="0">
                  <a:solidFill>
                    <a:srgbClr val="CC99FF">
                      <a:lumMod val="90000"/>
                    </a:srgbClr>
                  </a:solidFill>
                  <a:latin typeface="Constantia" pitchFamily="18" charset="0"/>
                </a:rPr>
                <a:t>Halo stars</a:t>
              </a:r>
              <a:endParaRPr lang="en-US" b="0" dirty="0">
                <a:solidFill>
                  <a:srgbClr val="CC99FF">
                    <a:lumMod val="90000"/>
                  </a:srgbClr>
                </a:solidFill>
                <a:latin typeface="Constantia" pitchFamily="18" charset="0"/>
              </a:endParaRPr>
            </a:p>
          </p:txBody>
        </p:sp>
      </p:grpSp>
      <p:grpSp>
        <p:nvGrpSpPr>
          <p:cNvPr id="15" name="Group 14"/>
          <p:cNvGrpSpPr/>
          <p:nvPr/>
        </p:nvGrpSpPr>
        <p:grpSpPr>
          <a:xfrm>
            <a:off x="1752600" y="4444425"/>
            <a:ext cx="5251626" cy="584775"/>
            <a:chOff x="1752600" y="4444425"/>
            <a:chExt cx="5251626" cy="584775"/>
          </a:xfrm>
        </p:grpSpPr>
        <p:cxnSp>
          <p:nvCxnSpPr>
            <p:cNvPr id="16" name="Straight Arrow Connector 15"/>
            <p:cNvCxnSpPr/>
            <p:nvPr/>
          </p:nvCxnSpPr>
          <p:spPr bwMode="auto">
            <a:xfrm flipH="1">
              <a:off x="1752600" y="4681954"/>
              <a:ext cx="3505200" cy="0"/>
            </a:xfrm>
            <a:prstGeom prst="straightConnector1">
              <a:avLst/>
            </a:prstGeom>
            <a:solidFill>
              <a:schemeClr val="tx1"/>
            </a:solidFill>
            <a:ln w="28575" cap="flat" cmpd="sng" algn="ctr">
              <a:solidFill>
                <a:srgbClr val="FF0000"/>
              </a:solidFill>
              <a:prstDash val="solid"/>
              <a:round/>
              <a:headEnd type="none" w="med" len="med"/>
              <a:tailEnd type="arrow"/>
            </a:ln>
            <a:effectLst/>
          </p:spPr>
        </p:cxnSp>
        <p:sp>
          <p:nvSpPr>
            <p:cNvPr id="17" name="TextBox 16"/>
            <p:cNvSpPr txBox="1"/>
            <p:nvPr/>
          </p:nvSpPr>
          <p:spPr>
            <a:xfrm>
              <a:off x="5410200" y="4444425"/>
              <a:ext cx="1594026" cy="584775"/>
            </a:xfrm>
            <a:prstGeom prst="rect">
              <a:avLst/>
            </a:prstGeom>
            <a:noFill/>
          </p:spPr>
          <p:txBody>
            <a:bodyPr wrap="none" rtlCol="0">
              <a:spAutoFit/>
            </a:bodyPr>
            <a:lstStyle/>
            <a:p>
              <a:pPr algn="l"/>
              <a:r>
                <a:rPr lang="en-US" b="0" dirty="0" smtClean="0">
                  <a:solidFill>
                    <a:srgbClr val="CC99FF">
                      <a:lumMod val="90000"/>
                    </a:srgbClr>
                  </a:solidFill>
                  <a:latin typeface="Constantia" pitchFamily="18" charset="0"/>
                </a:rPr>
                <a:t>QSOs, </a:t>
              </a:r>
              <a:r>
                <a:rPr lang="en-US" b="0" dirty="0" err="1" smtClean="0">
                  <a:solidFill>
                    <a:srgbClr val="CC99FF">
                      <a:lumMod val="90000"/>
                    </a:srgbClr>
                  </a:solidFill>
                  <a:latin typeface="Constantia" pitchFamily="18" charset="0"/>
                </a:rPr>
                <a:t>RRLyrae</a:t>
              </a:r>
              <a:r>
                <a:rPr lang="en-US" b="0" dirty="0" smtClean="0">
                  <a:solidFill>
                    <a:srgbClr val="CC99FF">
                      <a:lumMod val="90000"/>
                    </a:srgbClr>
                  </a:solidFill>
                  <a:latin typeface="Constantia" pitchFamily="18" charset="0"/>
                </a:rPr>
                <a:t>,</a:t>
              </a:r>
              <a:br>
                <a:rPr lang="en-US" b="0" dirty="0" smtClean="0">
                  <a:solidFill>
                    <a:srgbClr val="CC99FF">
                      <a:lumMod val="90000"/>
                    </a:srgbClr>
                  </a:solidFill>
                  <a:latin typeface="Constantia" pitchFamily="18" charset="0"/>
                </a:rPr>
              </a:br>
              <a:r>
                <a:rPr lang="en-US" b="0" dirty="0" smtClean="0">
                  <a:solidFill>
                    <a:srgbClr val="CC99FF">
                      <a:lumMod val="90000"/>
                    </a:srgbClr>
                  </a:solidFill>
                  <a:latin typeface="Constantia" pitchFamily="18" charset="0"/>
                </a:rPr>
                <a:t>WDs, errors…</a:t>
              </a:r>
              <a:endParaRPr lang="en-US" b="0" dirty="0">
                <a:solidFill>
                  <a:srgbClr val="CC99FF">
                    <a:lumMod val="90000"/>
                  </a:srgbClr>
                </a:solidFill>
                <a:latin typeface="Constantia" pitchFamily="18" charset="0"/>
              </a:endParaRPr>
            </a:p>
          </p:txBody>
        </p:sp>
      </p:grpSp>
    </p:spTree>
    <p:extLst>
      <p:ext uri="{BB962C8B-B14F-4D97-AF65-F5344CB8AC3E}">
        <p14:creationId xmlns:p14="http://schemas.microsoft.com/office/powerpoint/2010/main" val="1871071687"/>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731" y="92613"/>
            <a:ext cx="8229600" cy="1143000"/>
          </a:xfrm>
        </p:spPr>
        <p:txBody>
          <a:bodyPr/>
          <a:lstStyle/>
          <a:p>
            <a:r>
              <a:rPr lang="en-US" dirty="0" smtClean="0"/>
              <a:t>Notice Anything Different…?</a:t>
            </a:r>
            <a:endParaRPr lang="en-US" dirty="0"/>
          </a:p>
        </p:txBody>
      </p:sp>
      <p:pic>
        <p:nvPicPr>
          <p:cNvPr id="1562627" name="Picture 3" descr="Z:\Presentations\field_2.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6112" y="1560475"/>
            <a:ext cx="4025131" cy="4114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Z:\Presentations\field_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48200" y="1560475"/>
            <a:ext cx="4025131" cy="4114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63565" y="1115258"/>
            <a:ext cx="852734" cy="338554"/>
          </a:xfrm>
          <a:prstGeom prst="rect">
            <a:avLst/>
          </a:prstGeom>
          <a:noFill/>
        </p:spPr>
        <p:txBody>
          <a:bodyPr wrap="none" rtlCol="0">
            <a:spAutoFit/>
          </a:bodyPr>
          <a:lstStyle/>
          <a:p>
            <a:pPr algn="l"/>
            <a:r>
              <a:rPr lang="en-US" b="0" dirty="0" smtClean="0">
                <a:solidFill>
                  <a:schemeClr val="accent1">
                    <a:lumMod val="90000"/>
                  </a:schemeClr>
                </a:solidFill>
                <a:latin typeface="Constantia" pitchFamily="18" charset="0"/>
              </a:rPr>
              <a:t>Field #1</a:t>
            </a:r>
            <a:endParaRPr lang="en-US" b="0" dirty="0">
              <a:solidFill>
                <a:schemeClr val="accent1">
                  <a:lumMod val="90000"/>
                </a:schemeClr>
              </a:solidFill>
              <a:latin typeface="Constantia" pitchFamily="18" charset="0"/>
            </a:endParaRPr>
          </a:p>
        </p:txBody>
      </p:sp>
      <p:sp>
        <p:nvSpPr>
          <p:cNvPr id="7" name="TextBox 6"/>
          <p:cNvSpPr txBox="1"/>
          <p:nvPr/>
        </p:nvSpPr>
        <p:spPr>
          <a:xfrm>
            <a:off x="6234398" y="1115258"/>
            <a:ext cx="888000" cy="338554"/>
          </a:xfrm>
          <a:prstGeom prst="rect">
            <a:avLst/>
          </a:prstGeom>
          <a:noFill/>
        </p:spPr>
        <p:txBody>
          <a:bodyPr wrap="none" rtlCol="0">
            <a:spAutoFit/>
          </a:bodyPr>
          <a:lstStyle/>
          <a:p>
            <a:pPr algn="l"/>
            <a:r>
              <a:rPr lang="en-US" b="0" dirty="0" smtClean="0">
                <a:solidFill>
                  <a:schemeClr val="accent1">
                    <a:lumMod val="90000"/>
                  </a:schemeClr>
                </a:solidFill>
                <a:latin typeface="Constantia" pitchFamily="18" charset="0"/>
              </a:rPr>
              <a:t>Field #2</a:t>
            </a:r>
            <a:endParaRPr lang="en-US" b="0" dirty="0">
              <a:solidFill>
                <a:schemeClr val="accent1">
                  <a:lumMod val="90000"/>
                </a:schemeClr>
              </a:solidFill>
              <a:latin typeface="Constantia" pitchFamily="18" charset="0"/>
            </a:endParaRPr>
          </a:p>
        </p:txBody>
      </p:sp>
      <p:sp>
        <p:nvSpPr>
          <p:cNvPr id="3" name="Oval 2"/>
          <p:cNvSpPr/>
          <p:nvPr/>
        </p:nvSpPr>
        <p:spPr bwMode="auto">
          <a:xfrm rot="20318126">
            <a:off x="6340935" y="3624903"/>
            <a:ext cx="315703" cy="1292679"/>
          </a:xfrm>
          <a:prstGeom prst="ellipse">
            <a:avLst/>
          </a:prstGeom>
          <a:solidFill>
            <a:srgbClr val="E75E39">
              <a:alpha val="45490"/>
            </a:srgbClr>
          </a:solidFill>
          <a:ln w="9525"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bg2"/>
              </a:solidFill>
              <a:effectLst/>
              <a:latin typeface="Verdana" pitchFamily="34" charset="0"/>
            </a:endParaRPr>
          </a:p>
        </p:txBody>
      </p:sp>
    </p:spTree>
    <p:extLst>
      <p:ext uri="{BB962C8B-B14F-4D97-AF65-F5344CB8AC3E}">
        <p14:creationId xmlns:p14="http://schemas.microsoft.com/office/powerpoint/2010/main" val="240209384"/>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6004"/>
            <a:ext cx="8229600" cy="1143000"/>
          </a:xfrm>
        </p:spPr>
        <p:txBody>
          <a:bodyPr>
            <a:noAutofit/>
          </a:bodyPr>
          <a:lstStyle/>
          <a:p>
            <a:r>
              <a:rPr lang="en-US" sz="3600" dirty="0" err="1" smtClean="0"/>
              <a:t>Monoceros</a:t>
            </a:r>
            <a:r>
              <a:rPr lang="en-US" sz="3600" dirty="0" smtClean="0"/>
              <a:t> Stream (Newberg et al. 2002)</a:t>
            </a:r>
            <a:endParaRPr lang="en-US" sz="3600" dirty="0"/>
          </a:p>
        </p:txBody>
      </p:sp>
      <p:pic>
        <p:nvPicPr>
          <p:cNvPr id="1568770"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5830" t="15068" r="5830" b="874"/>
          <a:stretch/>
        </p:blipFill>
        <p:spPr bwMode="auto">
          <a:xfrm>
            <a:off x="152400" y="1219200"/>
            <a:ext cx="8656262" cy="472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bwMode="auto">
          <a:xfrm>
            <a:off x="914400" y="3232686"/>
            <a:ext cx="7162800" cy="533400"/>
          </a:xfrm>
          <a:prstGeom prst="roundRect">
            <a:avLst/>
          </a:prstGeom>
          <a:noFill/>
          <a:ln>
            <a:solidFill>
              <a:srgbClr val="FFFF00"/>
            </a:solidFill>
            <a:headEnd type="none" w="med" len="med"/>
            <a:tailEnd type="triangle" w="med" len="med"/>
          </a:ln>
          <a:effectLst>
            <a:glow rad="63500">
              <a:schemeClr val="accent1">
                <a:satMod val="175000"/>
                <a:alpha val="40000"/>
              </a:schemeClr>
            </a:glow>
          </a:effec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bg2"/>
              </a:solidFill>
              <a:effectLst/>
              <a:latin typeface="Verdana" pitchFamily="34" charset="0"/>
            </a:endParaRPr>
          </a:p>
        </p:txBody>
      </p:sp>
    </p:spTree>
    <p:extLst>
      <p:ext uri="{BB962C8B-B14F-4D97-AF65-F5344CB8AC3E}">
        <p14:creationId xmlns:p14="http://schemas.microsoft.com/office/powerpoint/2010/main" val="648260688"/>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4649"/>
            <a:ext cx="8229600" cy="1143000"/>
          </a:xfrm>
        </p:spPr>
        <p:txBody>
          <a:bodyPr>
            <a:noAutofit/>
          </a:bodyPr>
          <a:lstStyle/>
          <a:p>
            <a:r>
              <a:rPr lang="en-US" sz="4000" dirty="0" smtClean="0"/>
              <a:t>Learning about structures from CMDs</a:t>
            </a:r>
            <a:endParaRPr lang="en-US" sz="4000" dirty="0"/>
          </a:p>
        </p:txBody>
      </p:sp>
      <p:pic>
        <p:nvPicPr>
          <p:cNvPr id="5" name="Picture 2" descr="Z:\Presentations\field_1.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3880" y="1447800"/>
            <a:ext cx="4025131" cy="41148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2133600" y="3581400"/>
            <a:ext cx="914400" cy="1524000"/>
            <a:chOff x="2133600" y="3581400"/>
            <a:chExt cx="914400" cy="1524000"/>
          </a:xfrm>
        </p:grpSpPr>
        <p:cxnSp>
          <p:nvCxnSpPr>
            <p:cNvPr id="9" name="Straight Connector 8"/>
            <p:cNvCxnSpPr/>
            <p:nvPr/>
          </p:nvCxnSpPr>
          <p:spPr bwMode="auto">
            <a:xfrm>
              <a:off x="2133600" y="3581400"/>
              <a:ext cx="152400" cy="914400"/>
            </a:xfrm>
            <a:prstGeom prst="line">
              <a:avLst/>
            </a:prstGeom>
            <a:solidFill>
              <a:schemeClr val="tx1"/>
            </a:solidFill>
            <a:ln w="28575" cap="flat" cmpd="sng" algn="ctr">
              <a:solidFill>
                <a:srgbClr val="FF0000"/>
              </a:solidFill>
              <a:prstDash val="solid"/>
              <a:round/>
              <a:headEnd type="none" w="med" len="med"/>
              <a:tailEnd type="none" w="med" len="med"/>
            </a:ln>
            <a:effectLst/>
          </p:spPr>
        </p:cxnSp>
        <p:cxnSp>
          <p:nvCxnSpPr>
            <p:cNvPr id="10" name="Straight Connector 9"/>
            <p:cNvCxnSpPr/>
            <p:nvPr/>
          </p:nvCxnSpPr>
          <p:spPr bwMode="auto">
            <a:xfrm>
              <a:off x="2286000" y="4495800"/>
              <a:ext cx="457200" cy="609600"/>
            </a:xfrm>
            <a:prstGeom prst="line">
              <a:avLst/>
            </a:prstGeom>
            <a:solidFill>
              <a:schemeClr val="tx1"/>
            </a:solidFill>
            <a:ln w="28575"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a:off x="2438400" y="3581400"/>
              <a:ext cx="152400" cy="838200"/>
            </a:xfrm>
            <a:prstGeom prst="line">
              <a:avLst/>
            </a:prstGeom>
            <a:solidFill>
              <a:schemeClr val="tx1"/>
            </a:solidFill>
            <a:ln w="28575" cap="flat" cmpd="sng" algn="ctr">
              <a:solidFill>
                <a:srgbClr val="FF0000"/>
              </a:solidFill>
              <a:prstDash val="solid"/>
              <a:round/>
              <a:headEnd type="none" w="med" len="med"/>
              <a:tailEnd type="none" w="med" len="med"/>
            </a:ln>
            <a:effectLst/>
          </p:spPr>
        </p:cxnSp>
        <p:cxnSp>
          <p:nvCxnSpPr>
            <p:cNvPr id="14" name="Straight Connector 13"/>
            <p:cNvCxnSpPr/>
            <p:nvPr/>
          </p:nvCxnSpPr>
          <p:spPr bwMode="auto">
            <a:xfrm>
              <a:off x="2590800" y="4419600"/>
              <a:ext cx="457200" cy="609600"/>
            </a:xfrm>
            <a:prstGeom prst="line">
              <a:avLst/>
            </a:prstGeom>
            <a:solidFill>
              <a:schemeClr val="tx1"/>
            </a:solidFill>
            <a:ln w="28575"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a:off x="2133600" y="3581400"/>
              <a:ext cx="304800" cy="0"/>
            </a:xfrm>
            <a:prstGeom prst="line">
              <a:avLst/>
            </a:prstGeom>
            <a:solidFill>
              <a:schemeClr val="tx1"/>
            </a:solidFill>
            <a:ln w="28575" cap="flat" cmpd="sng" algn="ctr">
              <a:solidFill>
                <a:srgbClr val="FF0000"/>
              </a:solidFill>
              <a:prstDash val="solid"/>
              <a:round/>
              <a:headEnd type="none" w="med" len="med"/>
              <a:tailEnd type="none" w="med" len="med"/>
            </a:ln>
            <a:effectLst/>
          </p:spPr>
        </p:cxnSp>
      </p:grpSp>
      <p:sp>
        <p:nvSpPr>
          <p:cNvPr id="26" name="TextBox 25"/>
          <p:cNvSpPr txBox="1"/>
          <p:nvPr/>
        </p:nvSpPr>
        <p:spPr>
          <a:xfrm>
            <a:off x="5334000" y="5511225"/>
            <a:ext cx="3352800" cy="584775"/>
          </a:xfrm>
          <a:prstGeom prst="rect">
            <a:avLst/>
          </a:prstGeom>
          <a:noFill/>
        </p:spPr>
        <p:txBody>
          <a:bodyPr wrap="square" rtlCol="0">
            <a:spAutoFit/>
          </a:bodyPr>
          <a:lstStyle/>
          <a:p>
            <a:pPr algn="l"/>
            <a:r>
              <a:rPr lang="en-US" b="0" dirty="0" smtClean="0">
                <a:solidFill>
                  <a:srgbClr val="CCFFFF"/>
                </a:solidFill>
                <a:sym typeface="Wingdings"/>
              </a:rPr>
              <a:t> </a:t>
            </a:r>
            <a:r>
              <a:rPr lang="en-US" b="0" dirty="0" err="1" smtClean="0">
                <a:solidFill>
                  <a:srgbClr val="CCFFFF"/>
                </a:solidFill>
                <a:sym typeface="Wingdings"/>
              </a:rPr>
              <a:t>Monoceros</a:t>
            </a:r>
            <a:r>
              <a:rPr lang="en-US" b="0" dirty="0" smtClean="0">
                <a:solidFill>
                  <a:srgbClr val="CCFFFF"/>
                </a:solidFill>
                <a:sym typeface="Wingdings"/>
              </a:rPr>
              <a:t> stream is a</a:t>
            </a:r>
            <a:br>
              <a:rPr lang="en-US" b="0" dirty="0" smtClean="0">
                <a:solidFill>
                  <a:srgbClr val="CCFFFF"/>
                </a:solidFill>
                <a:sym typeface="Wingdings"/>
              </a:rPr>
            </a:br>
            <a:r>
              <a:rPr lang="en-US" b="0" dirty="0" smtClean="0">
                <a:solidFill>
                  <a:srgbClr val="CCFFFF"/>
                </a:solidFill>
                <a:sym typeface="Wingdings"/>
              </a:rPr>
              <a:t>   localized structure</a:t>
            </a:r>
            <a:endParaRPr lang="en-US" b="0" i="1" dirty="0">
              <a:solidFill>
                <a:srgbClr val="CCFFFF"/>
              </a:solidFill>
            </a:endParaRPr>
          </a:p>
        </p:txBody>
      </p:sp>
      <p:grpSp>
        <p:nvGrpSpPr>
          <p:cNvPr id="3" name="Group 2"/>
          <p:cNvGrpSpPr/>
          <p:nvPr/>
        </p:nvGrpSpPr>
        <p:grpSpPr>
          <a:xfrm>
            <a:off x="5410201" y="1509132"/>
            <a:ext cx="3047999" cy="3613890"/>
            <a:chOff x="5181600" y="920913"/>
            <a:chExt cx="3047999" cy="3613890"/>
          </a:xfrm>
        </p:grpSpPr>
        <p:grpSp>
          <p:nvGrpSpPr>
            <p:cNvPr id="21" name="Group 20"/>
            <p:cNvGrpSpPr/>
            <p:nvPr/>
          </p:nvGrpSpPr>
          <p:grpSpPr>
            <a:xfrm>
              <a:off x="5181600" y="920913"/>
              <a:ext cx="3047999" cy="3613890"/>
              <a:chOff x="457200" y="990600"/>
              <a:chExt cx="3581400" cy="4878810"/>
            </a:xfrm>
          </p:grpSpPr>
          <p:sp>
            <p:nvSpPr>
              <p:cNvPr id="23" name="Rectangle 22"/>
              <p:cNvSpPr/>
              <p:nvPr/>
            </p:nvSpPr>
            <p:spPr bwMode="auto">
              <a:xfrm>
                <a:off x="457200" y="990600"/>
                <a:ext cx="3581400" cy="4878810"/>
              </a:xfrm>
              <a:prstGeom prst="rect">
                <a:avLst/>
              </a:prstGeom>
              <a:solidFill>
                <a:schemeClr val="tx1"/>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bg2"/>
                  </a:solidFill>
                  <a:effectLst/>
                  <a:latin typeface="Verdana" pitchFamily="34" charset="0"/>
                </a:endParaRPr>
              </a:p>
            </p:txBody>
          </p:sp>
          <p:pic>
            <p:nvPicPr>
              <p:cNvPr id="27"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57200" y="990600"/>
                <a:ext cx="3352800" cy="4878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5931893" y="1091624"/>
              <a:ext cx="1203406" cy="738664"/>
            </a:xfrm>
            <a:prstGeom prst="rect">
              <a:avLst/>
            </a:prstGeom>
            <a:solidFill>
              <a:schemeClr val="tx1"/>
            </a:solidFill>
          </p:spPr>
          <p:txBody>
            <a:bodyPr wrap="none" rtlCol="0">
              <a:spAutoFit/>
            </a:bodyPr>
            <a:lstStyle/>
            <a:p>
              <a:r>
                <a:rPr lang="en-US" sz="1200" b="0" dirty="0">
                  <a:latin typeface="Constantia" pitchFamily="18" charset="0"/>
                </a:rPr>
                <a:t>G</a:t>
              </a:r>
              <a:r>
                <a:rPr lang="en-US" sz="1200" b="0" dirty="0" smtClean="0">
                  <a:latin typeface="Constantia" pitchFamily="18" charset="0"/>
                </a:rPr>
                <a:t>lobular</a:t>
              </a:r>
              <a:br>
                <a:rPr lang="en-US" sz="1200" b="0" dirty="0" smtClean="0">
                  <a:latin typeface="Constantia" pitchFamily="18" charset="0"/>
                </a:rPr>
              </a:br>
              <a:r>
                <a:rPr lang="en-US" sz="1200" b="0" dirty="0" smtClean="0">
                  <a:latin typeface="Constantia" pitchFamily="18" charset="0"/>
                </a:rPr>
                <a:t>cluster M3</a:t>
              </a:r>
            </a:p>
            <a:p>
              <a:r>
                <a:rPr lang="en-US" sz="1200" b="0" dirty="0" smtClean="0">
                  <a:latin typeface="Constantia" pitchFamily="18" charset="0"/>
                </a:rPr>
                <a:t>(An et al. 2008)</a:t>
              </a:r>
              <a:endParaRPr lang="en-US" sz="1200" b="0" dirty="0">
                <a:latin typeface="Constantia" pitchFamily="18" charset="0"/>
              </a:endParaRPr>
            </a:p>
          </p:txBody>
        </p:sp>
      </p:grpSp>
      <p:sp>
        <p:nvSpPr>
          <p:cNvPr id="29" name="TextBox 28"/>
          <p:cNvSpPr txBox="1"/>
          <p:nvPr/>
        </p:nvSpPr>
        <p:spPr>
          <a:xfrm>
            <a:off x="472427" y="1093487"/>
            <a:ext cx="2334742" cy="338554"/>
          </a:xfrm>
          <a:prstGeom prst="rect">
            <a:avLst/>
          </a:prstGeom>
          <a:noFill/>
        </p:spPr>
        <p:txBody>
          <a:bodyPr wrap="none" rtlCol="0">
            <a:spAutoFit/>
          </a:bodyPr>
          <a:lstStyle/>
          <a:p>
            <a:pPr algn="l"/>
            <a:r>
              <a:rPr lang="en-US" b="0" dirty="0" err="1" smtClean="0">
                <a:solidFill>
                  <a:srgbClr val="CC99FF">
                    <a:lumMod val="90000"/>
                  </a:srgbClr>
                </a:solidFill>
                <a:latin typeface="Constantia" pitchFamily="18" charset="0"/>
              </a:rPr>
              <a:t>Monoceros</a:t>
            </a:r>
            <a:r>
              <a:rPr lang="en-US" b="0" dirty="0" smtClean="0">
                <a:solidFill>
                  <a:srgbClr val="CC99FF">
                    <a:lumMod val="90000"/>
                  </a:srgbClr>
                </a:solidFill>
                <a:latin typeface="Constantia" pitchFamily="18" charset="0"/>
              </a:rPr>
              <a:t> stream CMD</a:t>
            </a:r>
            <a:endParaRPr lang="en-US" b="0" dirty="0">
              <a:solidFill>
                <a:srgbClr val="CC99FF">
                  <a:lumMod val="90000"/>
                </a:srgbClr>
              </a:solidFill>
              <a:latin typeface="Constantia" pitchFamily="18" charset="0"/>
            </a:endParaRPr>
          </a:p>
        </p:txBody>
      </p:sp>
    </p:spTree>
    <p:extLst>
      <p:ext uri="{BB962C8B-B14F-4D97-AF65-F5344CB8AC3E}">
        <p14:creationId xmlns:p14="http://schemas.microsoft.com/office/powerpoint/2010/main" val="398580476"/>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887"/>
            <a:ext cx="8229600" cy="1143000"/>
          </a:xfrm>
        </p:spPr>
        <p:txBody>
          <a:bodyPr>
            <a:noAutofit/>
          </a:bodyPr>
          <a:lstStyle/>
          <a:p>
            <a:r>
              <a:rPr lang="en-US" sz="4000" dirty="0" smtClean="0"/>
              <a:t>Learning about structures from CMDs</a:t>
            </a:r>
            <a:endParaRPr lang="en-US" sz="4000" dirty="0"/>
          </a:p>
        </p:txBody>
      </p:sp>
      <p:pic>
        <p:nvPicPr>
          <p:cNvPr id="5" name="Picture 2" descr="Z:\Presentations\field_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3880" y="1447800"/>
            <a:ext cx="4025131" cy="41148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2133600" y="3581400"/>
            <a:ext cx="914400" cy="1524000"/>
            <a:chOff x="2133600" y="3581400"/>
            <a:chExt cx="914400" cy="1524000"/>
          </a:xfrm>
        </p:grpSpPr>
        <p:cxnSp>
          <p:nvCxnSpPr>
            <p:cNvPr id="9" name="Straight Connector 8"/>
            <p:cNvCxnSpPr/>
            <p:nvPr/>
          </p:nvCxnSpPr>
          <p:spPr bwMode="auto">
            <a:xfrm>
              <a:off x="2133600" y="3581400"/>
              <a:ext cx="152400" cy="914400"/>
            </a:xfrm>
            <a:prstGeom prst="line">
              <a:avLst/>
            </a:prstGeom>
            <a:solidFill>
              <a:schemeClr val="tx1"/>
            </a:solidFill>
            <a:ln w="28575" cap="flat" cmpd="sng" algn="ctr">
              <a:solidFill>
                <a:srgbClr val="FF0000"/>
              </a:solidFill>
              <a:prstDash val="solid"/>
              <a:round/>
              <a:headEnd type="none" w="med" len="med"/>
              <a:tailEnd type="none" w="med" len="med"/>
            </a:ln>
            <a:effectLst/>
          </p:spPr>
        </p:cxnSp>
        <p:cxnSp>
          <p:nvCxnSpPr>
            <p:cNvPr id="10" name="Straight Connector 9"/>
            <p:cNvCxnSpPr/>
            <p:nvPr/>
          </p:nvCxnSpPr>
          <p:spPr bwMode="auto">
            <a:xfrm>
              <a:off x="2286000" y="4495800"/>
              <a:ext cx="457200" cy="609600"/>
            </a:xfrm>
            <a:prstGeom prst="line">
              <a:avLst/>
            </a:prstGeom>
            <a:solidFill>
              <a:schemeClr val="tx1"/>
            </a:solidFill>
            <a:ln w="28575" cap="flat" cmpd="sng" algn="ctr">
              <a:solidFill>
                <a:srgbClr val="FF0000"/>
              </a:solidFill>
              <a:prstDash val="solid"/>
              <a:round/>
              <a:headEnd type="none" w="med" len="med"/>
              <a:tailEnd type="none" w="med" len="med"/>
            </a:ln>
            <a:effectLst/>
          </p:spPr>
        </p:cxnSp>
        <p:cxnSp>
          <p:nvCxnSpPr>
            <p:cNvPr id="13" name="Straight Connector 12"/>
            <p:cNvCxnSpPr/>
            <p:nvPr/>
          </p:nvCxnSpPr>
          <p:spPr bwMode="auto">
            <a:xfrm>
              <a:off x="2438400" y="3581400"/>
              <a:ext cx="152400" cy="838200"/>
            </a:xfrm>
            <a:prstGeom prst="line">
              <a:avLst/>
            </a:prstGeom>
            <a:solidFill>
              <a:schemeClr val="tx1"/>
            </a:solidFill>
            <a:ln w="28575" cap="flat" cmpd="sng" algn="ctr">
              <a:solidFill>
                <a:srgbClr val="FF0000"/>
              </a:solidFill>
              <a:prstDash val="solid"/>
              <a:round/>
              <a:headEnd type="none" w="med" len="med"/>
              <a:tailEnd type="none" w="med" len="med"/>
            </a:ln>
            <a:effectLst/>
          </p:spPr>
        </p:cxnSp>
        <p:cxnSp>
          <p:nvCxnSpPr>
            <p:cNvPr id="14" name="Straight Connector 13"/>
            <p:cNvCxnSpPr/>
            <p:nvPr/>
          </p:nvCxnSpPr>
          <p:spPr bwMode="auto">
            <a:xfrm>
              <a:off x="2590800" y="4419600"/>
              <a:ext cx="457200" cy="609600"/>
            </a:xfrm>
            <a:prstGeom prst="line">
              <a:avLst/>
            </a:prstGeom>
            <a:solidFill>
              <a:schemeClr val="tx1"/>
            </a:solidFill>
            <a:ln w="28575" cap="flat" cmpd="sng" algn="ctr">
              <a:solidFill>
                <a:srgbClr val="FF0000"/>
              </a:solidFill>
              <a:prstDash val="solid"/>
              <a:round/>
              <a:headEnd type="none" w="med" len="med"/>
              <a:tailEnd type="none" w="med" len="med"/>
            </a:ln>
            <a:effectLst/>
          </p:spPr>
        </p:cxnSp>
        <p:cxnSp>
          <p:nvCxnSpPr>
            <p:cNvPr id="16" name="Straight Connector 15"/>
            <p:cNvCxnSpPr/>
            <p:nvPr/>
          </p:nvCxnSpPr>
          <p:spPr bwMode="auto">
            <a:xfrm>
              <a:off x="2133600" y="3581400"/>
              <a:ext cx="304800" cy="0"/>
            </a:xfrm>
            <a:prstGeom prst="line">
              <a:avLst/>
            </a:prstGeom>
            <a:solidFill>
              <a:schemeClr val="tx1"/>
            </a:solidFill>
            <a:ln w="28575" cap="flat" cmpd="sng" algn="ctr">
              <a:solidFill>
                <a:srgbClr val="FF0000"/>
              </a:solidFill>
              <a:prstDash val="solid"/>
              <a:round/>
              <a:headEnd type="none" w="med" len="med"/>
              <a:tailEnd type="none" w="med" len="med"/>
            </a:ln>
            <a:effectLst/>
          </p:spPr>
        </p:cxnSp>
      </p:grpSp>
      <p:graphicFrame>
        <p:nvGraphicFramePr>
          <p:cNvPr id="20" name="Object 19"/>
          <p:cNvGraphicFramePr>
            <a:graphicFrameLocks noChangeAspect="1"/>
          </p:cNvGraphicFramePr>
          <p:nvPr>
            <p:extLst>
              <p:ext uri="{D42A27DB-BD31-4B8C-83A1-F6EECF244321}">
                <p14:modId xmlns:p14="http://schemas.microsoft.com/office/powerpoint/2010/main" val="2252316109"/>
              </p:ext>
            </p:extLst>
          </p:nvPr>
        </p:nvGraphicFramePr>
        <p:xfrm>
          <a:off x="5283200" y="1447800"/>
          <a:ext cx="1727200" cy="1168400"/>
        </p:xfrm>
        <a:graphic>
          <a:graphicData uri="http://schemas.openxmlformats.org/presentationml/2006/ole">
            <mc:AlternateContent xmlns:mc="http://schemas.openxmlformats.org/markup-compatibility/2006">
              <mc:Choice xmlns:v="urn:schemas-microsoft-com:vml" Requires="v">
                <p:oleObj spid="_x0000_s6230" name="Equation" r:id="rId4" imgW="787320" imgH="533160" progId="Equation.3">
                  <p:embed/>
                </p:oleObj>
              </mc:Choice>
              <mc:Fallback>
                <p:oleObj name="Equation" r:id="rId4" imgW="787320" imgH="533160" progId="Equation.3">
                  <p:embed/>
                  <p:pic>
                    <p:nvPicPr>
                      <p:cNvPr id="0" name=""/>
                      <p:cNvPicPr>
                        <a:picLocks noChangeAspect="1" noChangeArrowheads="1"/>
                      </p:cNvPicPr>
                      <p:nvPr/>
                    </p:nvPicPr>
                    <p:blipFill>
                      <a:blip r:embed="rId5"/>
                      <a:srcRect/>
                      <a:stretch>
                        <a:fillRect/>
                      </a:stretch>
                    </p:blipFill>
                    <p:spPr bwMode="auto">
                      <a:xfrm>
                        <a:off x="5283200" y="1447800"/>
                        <a:ext cx="1727200" cy="1168400"/>
                      </a:xfrm>
                      <a:prstGeom prst="rect">
                        <a:avLst/>
                      </a:prstGeom>
                      <a:solidFill>
                        <a:srgbClr val="D9D9D9"/>
                      </a:solidFill>
                      <a:ln w="9525">
                        <a:solidFill>
                          <a:srgbClr val="AAAAE2"/>
                        </a:solidFill>
                        <a:miter lim="800000"/>
                        <a:headEnd/>
                        <a:tailEnd/>
                      </a:ln>
                    </p:spPr>
                  </p:pic>
                </p:oleObj>
              </mc:Fallback>
            </mc:AlternateContent>
          </a:graphicData>
        </a:graphic>
      </p:graphicFrame>
      <p:grpSp>
        <p:nvGrpSpPr>
          <p:cNvPr id="25" name="Group 24"/>
          <p:cNvGrpSpPr/>
          <p:nvPr/>
        </p:nvGrpSpPr>
        <p:grpSpPr>
          <a:xfrm>
            <a:off x="503013" y="3412123"/>
            <a:ext cx="1600107" cy="338554"/>
            <a:chOff x="503013" y="3412123"/>
            <a:chExt cx="1600107" cy="338554"/>
          </a:xfrm>
        </p:grpSpPr>
        <p:cxnSp>
          <p:nvCxnSpPr>
            <p:cNvPr id="22" name="Straight Connector 21"/>
            <p:cNvCxnSpPr/>
            <p:nvPr/>
          </p:nvCxnSpPr>
          <p:spPr bwMode="auto">
            <a:xfrm>
              <a:off x="1036320" y="3581400"/>
              <a:ext cx="1066800" cy="0"/>
            </a:xfrm>
            <a:prstGeom prst="line">
              <a:avLst/>
            </a:prstGeom>
            <a:solidFill>
              <a:schemeClr val="tx1"/>
            </a:solidFill>
            <a:ln w="9525" cap="flat" cmpd="sng" algn="ctr">
              <a:solidFill>
                <a:srgbClr val="FF0000"/>
              </a:solidFill>
              <a:prstDash val="dash"/>
              <a:round/>
              <a:headEnd type="arrow" w="med" len="med"/>
              <a:tailEnd type="none" w="med" len="med"/>
            </a:ln>
            <a:effectLst/>
          </p:spPr>
        </p:cxnSp>
        <p:sp>
          <p:nvSpPr>
            <p:cNvPr id="24" name="TextBox 23"/>
            <p:cNvSpPr txBox="1"/>
            <p:nvPr/>
          </p:nvSpPr>
          <p:spPr>
            <a:xfrm>
              <a:off x="503013" y="3412123"/>
              <a:ext cx="548547" cy="338554"/>
            </a:xfrm>
            <a:prstGeom prst="rect">
              <a:avLst/>
            </a:prstGeom>
            <a:noFill/>
          </p:spPr>
          <p:txBody>
            <a:bodyPr wrap="none" rtlCol="0">
              <a:spAutoFit/>
            </a:bodyPr>
            <a:lstStyle/>
            <a:p>
              <a:r>
                <a:rPr lang="en-US" b="0" dirty="0" smtClean="0">
                  <a:solidFill>
                    <a:srgbClr val="FF0000"/>
                  </a:solidFill>
                  <a:latin typeface="+mj-lt"/>
                </a:rPr>
                <a:t>18.8</a:t>
              </a:r>
              <a:endParaRPr lang="en-US" b="0" dirty="0">
                <a:solidFill>
                  <a:srgbClr val="FF0000"/>
                </a:solidFill>
                <a:latin typeface="+mj-lt"/>
              </a:endParaRPr>
            </a:p>
          </p:txBody>
        </p:sp>
      </p:grpSp>
      <p:sp>
        <p:nvSpPr>
          <p:cNvPr id="26" name="TextBox 25"/>
          <p:cNvSpPr txBox="1"/>
          <p:nvPr/>
        </p:nvSpPr>
        <p:spPr>
          <a:xfrm>
            <a:off x="5181600" y="3124200"/>
            <a:ext cx="3352800" cy="830997"/>
          </a:xfrm>
          <a:prstGeom prst="rect">
            <a:avLst/>
          </a:prstGeom>
          <a:noFill/>
        </p:spPr>
        <p:txBody>
          <a:bodyPr wrap="square" rtlCol="0">
            <a:spAutoFit/>
          </a:bodyPr>
          <a:lstStyle/>
          <a:p>
            <a:pPr algn="l"/>
            <a:r>
              <a:rPr lang="en-US" b="0" dirty="0" smtClean="0">
                <a:solidFill>
                  <a:schemeClr val="tx2"/>
                </a:solidFill>
                <a:sym typeface="Wingdings"/>
              </a:rPr>
              <a:t> </a:t>
            </a:r>
            <a:r>
              <a:rPr lang="en-US" b="0" i="1" dirty="0" smtClean="0">
                <a:solidFill>
                  <a:schemeClr val="tx2"/>
                </a:solidFill>
              </a:rPr>
              <a:t>The distance to the </a:t>
            </a:r>
            <a:r>
              <a:rPr lang="en-US" b="0" i="1" dirty="0" err="1" smtClean="0">
                <a:solidFill>
                  <a:schemeClr val="tx2"/>
                </a:solidFill>
              </a:rPr>
              <a:t>Monoceros</a:t>
            </a:r>
            <a:r>
              <a:rPr lang="en-US" b="0" i="1" dirty="0" smtClean="0">
                <a:solidFill>
                  <a:schemeClr val="tx2"/>
                </a:solidFill>
              </a:rPr>
              <a:t> stream has to be around ~11.5kpc</a:t>
            </a:r>
            <a:endParaRPr lang="en-US" b="0" i="1" dirty="0">
              <a:solidFill>
                <a:schemeClr val="tx2"/>
              </a:solidFill>
            </a:endParaRPr>
          </a:p>
        </p:txBody>
      </p:sp>
      <p:sp>
        <p:nvSpPr>
          <p:cNvPr id="27" name="TextBox 26"/>
          <p:cNvSpPr txBox="1"/>
          <p:nvPr/>
        </p:nvSpPr>
        <p:spPr>
          <a:xfrm>
            <a:off x="472427" y="1093487"/>
            <a:ext cx="2334742" cy="338554"/>
          </a:xfrm>
          <a:prstGeom prst="rect">
            <a:avLst/>
          </a:prstGeom>
          <a:noFill/>
        </p:spPr>
        <p:txBody>
          <a:bodyPr wrap="none" rtlCol="0">
            <a:spAutoFit/>
          </a:bodyPr>
          <a:lstStyle/>
          <a:p>
            <a:pPr algn="l"/>
            <a:r>
              <a:rPr lang="en-US" b="0" dirty="0" err="1" smtClean="0">
                <a:solidFill>
                  <a:srgbClr val="CC99FF">
                    <a:lumMod val="90000"/>
                  </a:srgbClr>
                </a:solidFill>
                <a:latin typeface="Constantia" pitchFamily="18" charset="0"/>
              </a:rPr>
              <a:t>Monoceros</a:t>
            </a:r>
            <a:r>
              <a:rPr lang="en-US" b="0" dirty="0" smtClean="0">
                <a:solidFill>
                  <a:srgbClr val="CC99FF">
                    <a:lumMod val="90000"/>
                  </a:srgbClr>
                </a:solidFill>
                <a:latin typeface="Constantia" pitchFamily="18" charset="0"/>
              </a:rPr>
              <a:t> stream CMD</a:t>
            </a:r>
            <a:endParaRPr lang="en-US" b="0" dirty="0">
              <a:solidFill>
                <a:srgbClr val="CC99FF">
                  <a:lumMod val="90000"/>
                </a:srgbClr>
              </a:solidFill>
              <a:latin typeface="Constantia" pitchFamily="18" charset="0"/>
            </a:endParaRPr>
          </a:p>
        </p:txBody>
      </p:sp>
    </p:spTree>
    <p:extLst>
      <p:ext uri="{BB962C8B-B14F-4D97-AF65-F5344CB8AC3E}">
        <p14:creationId xmlns:p14="http://schemas.microsoft.com/office/powerpoint/2010/main" val="203175906"/>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anim calcmode="lin" valueType="num">
                                      <p:cBhvr>
                                        <p:cTn id="13" dur="500" fill="hold"/>
                                        <p:tgtEl>
                                          <p:spTgt spid="20"/>
                                        </p:tgtEl>
                                        <p:attrNameLst>
                                          <p:attrName>ppt_x</p:attrName>
                                        </p:attrNameLst>
                                      </p:cBhvr>
                                      <p:tavLst>
                                        <p:tav tm="0">
                                          <p:val>
                                            <p:strVal val="#ppt_x"/>
                                          </p:val>
                                        </p:tav>
                                        <p:tav tm="100000">
                                          <p:val>
                                            <p:strVal val="#ppt_x"/>
                                          </p:val>
                                        </p:tav>
                                      </p:tavLst>
                                    </p:anim>
                                    <p:anim calcmode="lin" valueType="num">
                                      <p:cBhvr>
                                        <p:cTn id="14"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Z:\Presentations\field_1.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3880" y="1447800"/>
            <a:ext cx="4025131" cy="4114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5105400" y="1371600"/>
            <a:ext cx="3352800" cy="1692771"/>
          </a:xfrm>
          <a:prstGeom prst="rect">
            <a:avLst/>
          </a:prstGeom>
          <a:noFill/>
        </p:spPr>
        <p:txBody>
          <a:bodyPr wrap="square" rtlCol="0">
            <a:spAutoFit/>
          </a:bodyPr>
          <a:lstStyle/>
          <a:p>
            <a:pPr algn="l"/>
            <a:r>
              <a:rPr lang="en-US" b="0" dirty="0" smtClean="0">
                <a:solidFill>
                  <a:schemeClr val="tx2"/>
                </a:solidFill>
                <a:sym typeface="Wingdings"/>
              </a:rPr>
              <a:t>Turn-off color of the </a:t>
            </a:r>
            <a:r>
              <a:rPr lang="en-US" b="0" dirty="0" err="1" smtClean="0">
                <a:solidFill>
                  <a:schemeClr val="tx2"/>
                </a:solidFill>
                <a:sym typeface="Wingdings"/>
              </a:rPr>
              <a:t>Monoceros</a:t>
            </a:r>
            <a:r>
              <a:rPr lang="en-US" b="0" dirty="0" smtClean="0">
                <a:solidFill>
                  <a:schemeClr val="tx2"/>
                </a:solidFill>
                <a:sym typeface="Wingdings"/>
              </a:rPr>
              <a:t> stream is bluer than that of the disk</a:t>
            </a:r>
          </a:p>
          <a:p>
            <a:pPr algn="l"/>
            <a:r>
              <a:rPr lang="en-US" b="0" dirty="0">
                <a:solidFill>
                  <a:schemeClr val="tx2"/>
                </a:solidFill>
                <a:sym typeface="Wingdings"/>
              </a:rPr>
              <a:t> </a:t>
            </a:r>
            <a:r>
              <a:rPr lang="en-US" b="0" dirty="0" smtClean="0">
                <a:solidFill>
                  <a:schemeClr val="tx2"/>
                </a:solidFill>
                <a:sym typeface="Wingdings"/>
              </a:rPr>
              <a:t>Mon. stars are either more metal poor, or younger than disk stars</a:t>
            </a:r>
            <a:endParaRPr lang="en-US" b="0" i="1" dirty="0">
              <a:solidFill>
                <a:schemeClr val="tx2"/>
              </a:solidFill>
            </a:endParaRPr>
          </a:p>
        </p:txBody>
      </p:sp>
      <p:cxnSp>
        <p:nvCxnSpPr>
          <p:cNvPr id="4" name="Straight Connector 3"/>
          <p:cNvCxnSpPr/>
          <p:nvPr/>
        </p:nvCxnSpPr>
        <p:spPr bwMode="auto">
          <a:xfrm>
            <a:off x="2286000" y="1787098"/>
            <a:ext cx="0" cy="1337102"/>
          </a:xfrm>
          <a:prstGeom prst="line">
            <a:avLst/>
          </a:prstGeom>
          <a:solidFill>
            <a:schemeClr val="tx1"/>
          </a:solidFill>
          <a:ln w="19050" cap="flat" cmpd="sng" algn="ctr">
            <a:solidFill>
              <a:srgbClr val="FF0000"/>
            </a:solidFill>
            <a:prstDash val="dash"/>
            <a:round/>
            <a:headEnd type="none" w="med" len="med"/>
            <a:tailEnd type="none" w="med" len="med"/>
          </a:ln>
          <a:effectLst/>
        </p:spPr>
      </p:cxnSp>
      <p:cxnSp>
        <p:nvCxnSpPr>
          <p:cNvPr id="21" name="Straight Connector 20"/>
          <p:cNvCxnSpPr/>
          <p:nvPr/>
        </p:nvCxnSpPr>
        <p:spPr bwMode="auto">
          <a:xfrm>
            <a:off x="2209800" y="3466569"/>
            <a:ext cx="0" cy="1659151"/>
          </a:xfrm>
          <a:prstGeom prst="line">
            <a:avLst/>
          </a:prstGeom>
          <a:solidFill>
            <a:schemeClr val="tx1"/>
          </a:solidFill>
          <a:ln w="19050" cap="flat" cmpd="sng" algn="ctr">
            <a:solidFill>
              <a:schemeClr val="bg2">
                <a:lumMod val="60000"/>
                <a:lumOff val="40000"/>
              </a:schemeClr>
            </a:solidFill>
            <a:prstDash val="dash"/>
            <a:round/>
            <a:headEnd type="none" w="med" len="med"/>
            <a:tailEnd type="none" w="med" len="med"/>
          </a:ln>
          <a:effectLst/>
        </p:spPr>
      </p:cxnSp>
      <p:sp>
        <p:nvSpPr>
          <p:cNvPr id="23" name="TextBox 22"/>
          <p:cNvSpPr txBox="1"/>
          <p:nvPr/>
        </p:nvSpPr>
        <p:spPr>
          <a:xfrm>
            <a:off x="472427" y="1093487"/>
            <a:ext cx="2334742" cy="338554"/>
          </a:xfrm>
          <a:prstGeom prst="rect">
            <a:avLst/>
          </a:prstGeom>
          <a:noFill/>
        </p:spPr>
        <p:txBody>
          <a:bodyPr wrap="none" rtlCol="0">
            <a:spAutoFit/>
          </a:bodyPr>
          <a:lstStyle/>
          <a:p>
            <a:pPr algn="l"/>
            <a:r>
              <a:rPr lang="en-US" b="0" dirty="0" err="1" smtClean="0">
                <a:solidFill>
                  <a:srgbClr val="CC99FF">
                    <a:lumMod val="90000"/>
                  </a:srgbClr>
                </a:solidFill>
                <a:latin typeface="Constantia" pitchFamily="18" charset="0"/>
              </a:rPr>
              <a:t>Monoceros</a:t>
            </a:r>
            <a:r>
              <a:rPr lang="en-US" b="0" dirty="0" smtClean="0">
                <a:solidFill>
                  <a:srgbClr val="CC99FF">
                    <a:lumMod val="90000"/>
                  </a:srgbClr>
                </a:solidFill>
                <a:latin typeface="Constantia" pitchFamily="18" charset="0"/>
              </a:rPr>
              <a:t> stream CMD</a:t>
            </a:r>
            <a:endParaRPr lang="en-US" b="0" dirty="0">
              <a:solidFill>
                <a:srgbClr val="CC99FF">
                  <a:lumMod val="90000"/>
                </a:srgbClr>
              </a:solidFill>
              <a:latin typeface="Constantia" pitchFamily="18" charset="0"/>
            </a:endParaRPr>
          </a:p>
        </p:txBody>
      </p:sp>
      <p:sp>
        <p:nvSpPr>
          <p:cNvPr id="3" name="Title 2"/>
          <p:cNvSpPr>
            <a:spLocks noGrp="1"/>
          </p:cNvSpPr>
          <p:nvPr>
            <p:ph type="title"/>
          </p:nvPr>
        </p:nvSpPr>
        <p:spPr/>
        <p:txBody>
          <a:bodyPr/>
          <a:lstStyle/>
          <a:p>
            <a:endParaRPr lang="en-US"/>
          </a:p>
        </p:txBody>
      </p:sp>
      <p:sp>
        <p:nvSpPr>
          <p:cNvPr id="9" name="Title 1"/>
          <p:cNvSpPr txBox="1">
            <a:spLocks/>
          </p:cNvSpPr>
          <p:nvPr/>
        </p:nvSpPr>
        <p:spPr>
          <a:xfrm>
            <a:off x="457200" y="164887"/>
            <a:ext cx="8229600" cy="1143000"/>
          </a:xfrm>
          <a:prstGeom prst="rect">
            <a:avLst/>
          </a:prstGeom>
        </p:spPr>
        <p:txBody>
          <a:bodyPr vert="horz" lIns="91440" tIns="45720" rIns="91440" bIns="45720" rtlCol="0" anchor="t">
            <a:noAutofit/>
          </a:bodyPr>
          <a:lstStyle>
            <a:lvl1pPr algn="ctr"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smtClean="0"/>
              <a:t>Learning about structures from CMDs</a:t>
            </a:r>
            <a:endParaRPr lang="en-US" sz="4000" dirty="0"/>
          </a:p>
        </p:txBody>
      </p:sp>
    </p:spTree>
    <p:extLst>
      <p:ext uri="{BB962C8B-B14F-4D97-AF65-F5344CB8AC3E}">
        <p14:creationId xmlns:p14="http://schemas.microsoft.com/office/powerpoint/2010/main" val="1149555710"/>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This Course</a:t>
            </a:r>
            <a:endParaRPr lang="en-US" dirty="0"/>
          </a:p>
        </p:txBody>
      </p:sp>
      <p:sp>
        <p:nvSpPr>
          <p:cNvPr id="3" name="Content Placeholder 2"/>
          <p:cNvSpPr>
            <a:spLocks noGrp="1"/>
          </p:cNvSpPr>
          <p:nvPr>
            <p:ph idx="1"/>
          </p:nvPr>
        </p:nvSpPr>
        <p:spPr/>
        <p:txBody>
          <a:bodyPr>
            <a:normAutofit fontScale="62500" lnSpcReduction="20000"/>
          </a:bodyPr>
          <a:lstStyle/>
          <a:p>
            <a:r>
              <a:rPr lang="en-US" dirty="0"/>
              <a:t>The goal of this course is to prepare you for research with large survey data, teach you how to think about such data sets, and give you an overview of what is or soon will be </a:t>
            </a:r>
            <a:r>
              <a:rPr lang="en-US" dirty="0" smtClean="0"/>
              <a:t>available.</a:t>
            </a:r>
          </a:p>
          <a:p>
            <a:r>
              <a:rPr lang="en-US" dirty="0" smtClean="0"/>
              <a:t>We will:</a:t>
            </a:r>
          </a:p>
          <a:p>
            <a:pPr lvl="1"/>
            <a:r>
              <a:rPr lang="en-US" dirty="0"/>
              <a:t>Learn about how large observational data sets are changing astronomy</a:t>
            </a:r>
          </a:p>
          <a:p>
            <a:pPr lvl="1"/>
            <a:r>
              <a:rPr lang="en-US" dirty="0"/>
              <a:t>Introduce tools and techniques for working with large data sets (incl. access, analysis, and visualization)</a:t>
            </a:r>
          </a:p>
          <a:p>
            <a:pPr lvl="1"/>
            <a:r>
              <a:rPr lang="en-US" dirty="0"/>
              <a:t>Introduce and work hands-on with existing data sets (including SDSS, WISE, </a:t>
            </a:r>
            <a:r>
              <a:rPr lang="en-US" dirty="0" err="1"/>
              <a:t>Kepler</a:t>
            </a:r>
            <a:r>
              <a:rPr lang="en-US" dirty="0"/>
              <a:t> and others)</a:t>
            </a:r>
          </a:p>
          <a:p>
            <a:pPr lvl="1"/>
            <a:r>
              <a:rPr lang="en-US" dirty="0"/>
              <a:t>Learn about major upcoming surveys (including </a:t>
            </a:r>
            <a:r>
              <a:rPr lang="en-US" dirty="0" err="1"/>
              <a:t>PanSTARRS</a:t>
            </a:r>
            <a:r>
              <a:rPr lang="en-US" dirty="0"/>
              <a:t>, Gaia, and LSST</a:t>
            </a:r>
            <a:r>
              <a:rPr lang="en-US" dirty="0" smtClean="0"/>
              <a:t>)</a:t>
            </a:r>
            <a:endParaRPr lang="en-US" dirty="0"/>
          </a:p>
        </p:txBody>
      </p:sp>
    </p:spTree>
    <p:extLst>
      <p:ext uri="{BB962C8B-B14F-4D97-AF65-F5344CB8AC3E}">
        <p14:creationId xmlns:p14="http://schemas.microsoft.com/office/powerpoint/2010/main" val="93639232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671"/>
            <a:ext cx="8229600" cy="1143000"/>
          </a:xfrm>
        </p:spPr>
        <p:txBody>
          <a:bodyPr>
            <a:noAutofit/>
          </a:bodyPr>
          <a:lstStyle/>
          <a:p>
            <a:r>
              <a:rPr lang="en-US" sz="3600" dirty="0" err="1" smtClean="0"/>
              <a:t>Monoceros</a:t>
            </a:r>
            <a:r>
              <a:rPr lang="en-US" sz="3600" dirty="0" smtClean="0"/>
              <a:t> Stream (Newberg et al. 2002)</a:t>
            </a:r>
            <a:endParaRPr lang="en-US" sz="3600" dirty="0"/>
          </a:p>
        </p:txBody>
      </p:sp>
      <p:pic>
        <p:nvPicPr>
          <p:cNvPr id="1568770"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5830" t="15068" r="5830" b="874"/>
          <a:stretch/>
        </p:blipFill>
        <p:spPr bwMode="auto">
          <a:xfrm>
            <a:off x="152400" y="1226820"/>
            <a:ext cx="8656262" cy="472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5105400" y="3886200"/>
            <a:ext cx="2438400" cy="228600"/>
          </a:xfrm>
          <a:prstGeom prst="rect">
            <a:avLst/>
          </a:prstGeom>
          <a:solidFill>
            <a:srgbClr val="FF9900">
              <a:alpha val="30196"/>
            </a:srgbClr>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bg2"/>
              </a:solidFill>
              <a:effectLst/>
              <a:latin typeface="Verdana" pitchFamily="34" charset="0"/>
            </a:endParaRPr>
          </a:p>
        </p:txBody>
      </p:sp>
      <p:sp>
        <p:nvSpPr>
          <p:cNvPr id="6" name="Rectangle 5"/>
          <p:cNvSpPr/>
          <p:nvPr/>
        </p:nvSpPr>
        <p:spPr bwMode="auto">
          <a:xfrm>
            <a:off x="1722120" y="4714240"/>
            <a:ext cx="2727930" cy="228600"/>
          </a:xfrm>
          <a:prstGeom prst="rect">
            <a:avLst/>
          </a:prstGeom>
          <a:solidFill>
            <a:srgbClr val="FF9900">
              <a:alpha val="30196"/>
            </a:srgbClr>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bg2"/>
              </a:solidFill>
              <a:effectLst/>
              <a:latin typeface="Verdana" pitchFamily="34" charset="0"/>
            </a:endParaRPr>
          </a:p>
        </p:txBody>
      </p:sp>
      <p:sp>
        <p:nvSpPr>
          <p:cNvPr id="7" name="Rectangle 6"/>
          <p:cNvSpPr/>
          <p:nvPr/>
        </p:nvSpPr>
        <p:spPr bwMode="auto">
          <a:xfrm>
            <a:off x="3088640" y="4038600"/>
            <a:ext cx="3921760" cy="228600"/>
          </a:xfrm>
          <a:prstGeom prst="rect">
            <a:avLst/>
          </a:prstGeom>
          <a:solidFill>
            <a:srgbClr val="FF9900">
              <a:alpha val="30196"/>
            </a:srgbClr>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bg2"/>
              </a:solidFill>
              <a:effectLst/>
              <a:latin typeface="Verdana" pitchFamily="34" charset="0"/>
            </a:endParaRPr>
          </a:p>
        </p:txBody>
      </p:sp>
      <p:sp>
        <p:nvSpPr>
          <p:cNvPr id="8" name="Rectangle 7"/>
          <p:cNvSpPr/>
          <p:nvPr/>
        </p:nvSpPr>
        <p:spPr bwMode="auto">
          <a:xfrm>
            <a:off x="4866670" y="4363720"/>
            <a:ext cx="2727930" cy="228600"/>
          </a:xfrm>
          <a:prstGeom prst="rect">
            <a:avLst/>
          </a:prstGeom>
          <a:solidFill>
            <a:srgbClr val="FF9900">
              <a:alpha val="30196"/>
            </a:srgbClr>
          </a:solidFill>
          <a:ln w="952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bg2"/>
              </a:solidFill>
              <a:effectLst/>
              <a:latin typeface="Verdana" pitchFamily="34" charset="0"/>
            </a:endParaRPr>
          </a:p>
        </p:txBody>
      </p:sp>
    </p:spTree>
    <p:extLst>
      <p:ext uri="{BB962C8B-B14F-4D97-AF65-F5344CB8AC3E}">
        <p14:creationId xmlns:p14="http://schemas.microsoft.com/office/powerpoint/2010/main" val="3319063713"/>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041"/>
            <a:ext cx="8229600" cy="1143000"/>
          </a:xfrm>
        </p:spPr>
        <p:txBody>
          <a:bodyPr>
            <a:noAutofit/>
          </a:bodyPr>
          <a:lstStyle/>
          <a:p>
            <a:r>
              <a:rPr lang="en-US" sz="3200" dirty="0" smtClean="0"/>
              <a:t>Hmmm… How do I do this for the whole sky?</a:t>
            </a:r>
            <a:endParaRPr lang="en-US" sz="3200" dirty="0"/>
          </a:p>
        </p:txBody>
      </p:sp>
      <p:pic>
        <p:nvPicPr>
          <p:cNvPr id="5" name="Picture 2" descr="Z:\Presentations\field_1.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99469" y="1538704"/>
            <a:ext cx="4025131" cy="4114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048000" y="1093487"/>
            <a:ext cx="2334742" cy="338554"/>
          </a:xfrm>
          <a:prstGeom prst="rect">
            <a:avLst/>
          </a:prstGeom>
          <a:noFill/>
        </p:spPr>
        <p:txBody>
          <a:bodyPr wrap="none" rtlCol="0">
            <a:spAutoFit/>
          </a:bodyPr>
          <a:lstStyle/>
          <a:p>
            <a:pPr algn="l"/>
            <a:r>
              <a:rPr lang="en-US" b="0" dirty="0" err="1" smtClean="0">
                <a:solidFill>
                  <a:srgbClr val="CC99FF">
                    <a:lumMod val="90000"/>
                  </a:srgbClr>
                </a:solidFill>
                <a:latin typeface="Constantia" pitchFamily="18" charset="0"/>
              </a:rPr>
              <a:t>Monoceros</a:t>
            </a:r>
            <a:r>
              <a:rPr lang="en-US" b="0" dirty="0" smtClean="0">
                <a:solidFill>
                  <a:srgbClr val="CC99FF">
                    <a:lumMod val="90000"/>
                  </a:srgbClr>
                </a:solidFill>
                <a:latin typeface="Constantia" pitchFamily="18" charset="0"/>
              </a:rPr>
              <a:t> stream CMD</a:t>
            </a:r>
            <a:endParaRPr lang="en-US" b="0" dirty="0">
              <a:solidFill>
                <a:srgbClr val="CC99FF">
                  <a:lumMod val="90000"/>
                </a:srgbClr>
              </a:solidFill>
              <a:latin typeface="Constantia" pitchFamily="18" charset="0"/>
            </a:endParaRPr>
          </a:p>
        </p:txBody>
      </p:sp>
      <p:sp>
        <p:nvSpPr>
          <p:cNvPr id="3" name="Rectangle 2"/>
          <p:cNvSpPr/>
          <p:nvPr/>
        </p:nvSpPr>
        <p:spPr bwMode="auto">
          <a:xfrm>
            <a:off x="3886201" y="4229100"/>
            <a:ext cx="304800" cy="114300"/>
          </a:xfrm>
          <a:prstGeom prst="rect">
            <a:avLst/>
          </a:prstGeom>
          <a:noFill/>
          <a:ln w="19050" cap="flat" cmpd="sng" algn="ctr">
            <a:solidFill>
              <a:srgbClr val="C0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bg2"/>
              </a:solidFill>
              <a:effectLst/>
              <a:latin typeface="Verdana" pitchFamily="34" charset="0"/>
            </a:endParaRPr>
          </a:p>
        </p:txBody>
      </p:sp>
    </p:spTree>
    <p:extLst>
      <p:ext uri="{BB962C8B-B14F-4D97-AF65-F5344CB8AC3E}">
        <p14:creationId xmlns:p14="http://schemas.microsoft.com/office/powerpoint/2010/main" val="543259389"/>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93348"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61432" y="762000"/>
            <a:ext cx="5895975" cy="552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3457176"/>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53267" y="761999"/>
            <a:ext cx="5904139" cy="553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3631807"/>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9437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5800" y="762000"/>
            <a:ext cx="778764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5299885"/>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95394" name="Picture 2" descr="http://casjobs.sdss.org/CasJobsOutput2/plot/northslice3_mjuric.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52600" y="990600"/>
            <a:ext cx="518160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274156"/>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Field of Streams</a:t>
            </a:r>
            <a:endParaRPr lang="en-US" dirty="0"/>
          </a:p>
        </p:txBody>
      </p:sp>
      <p:pic>
        <p:nvPicPr>
          <p:cNvPr id="23554" name="Picture 2" descr="http://www.sdss.org/includes/sideimages/fos_dr6_marked.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71600" y="2515031"/>
            <a:ext cx="6191250" cy="3076575"/>
          </a:xfrm>
          <a:prstGeom prst="roundRect">
            <a:avLst>
              <a:gd name="adj" fmla="val 0"/>
            </a:avLst>
          </a:prstGeom>
          <a:solidFill>
            <a:srgbClr val="FFFFFF">
              <a:shade val="85000"/>
            </a:srgbClr>
          </a:solidFill>
          <a:ln>
            <a:noFill/>
          </a:ln>
          <a:effectLst>
            <a:reflection blurRad="12700" stA="38000" endPos="28000" dist="5000" dir="5400000" sy="-100000" algn="bl" rotWithShape="0"/>
          </a:effectLst>
          <a:extLst/>
        </p:spPr>
      </p:pic>
      <p:sp>
        <p:nvSpPr>
          <p:cNvPr id="6" name="TextBox 5"/>
          <p:cNvSpPr txBox="1"/>
          <p:nvPr/>
        </p:nvSpPr>
        <p:spPr>
          <a:xfrm>
            <a:off x="6477000" y="152400"/>
            <a:ext cx="2656496" cy="276999"/>
          </a:xfrm>
          <a:prstGeom prst="rect">
            <a:avLst/>
          </a:prstGeom>
          <a:noFill/>
        </p:spPr>
        <p:txBody>
          <a:bodyPr wrap="none" rtlCol="0">
            <a:spAutoFit/>
          </a:bodyPr>
          <a:lstStyle/>
          <a:p>
            <a:r>
              <a:rPr lang="en-US" sz="1200" i="1" dirty="0" smtClean="0">
                <a:solidFill>
                  <a:schemeClr val="tx1">
                    <a:lumMod val="65000"/>
                  </a:schemeClr>
                </a:solidFill>
                <a:latin typeface="Constantia" pitchFamily="18" charset="0"/>
              </a:rPr>
              <a:t>Credit: </a:t>
            </a:r>
            <a:r>
              <a:rPr lang="en-US" sz="1200" i="1" dirty="0" err="1" smtClean="0">
                <a:solidFill>
                  <a:schemeClr val="tx1">
                    <a:lumMod val="65000"/>
                  </a:schemeClr>
                </a:solidFill>
                <a:latin typeface="Constantia" pitchFamily="18" charset="0"/>
              </a:rPr>
              <a:t>Vasily</a:t>
            </a:r>
            <a:r>
              <a:rPr lang="en-US" sz="1200" i="1" dirty="0" smtClean="0">
                <a:solidFill>
                  <a:schemeClr val="tx1">
                    <a:lumMod val="65000"/>
                  </a:schemeClr>
                </a:solidFill>
                <a:latin typeface="Constantia" pitchFamily="18" charset="0"/>
              </a:rPr>
              <a:t> </a:t>
            </a:r>
            <a:r>
              <a:rPr lang="en-US" sz="1200" i="1" dirty="0" err="1" smtClean="0">
                <a:solidFill>
                  <a:schemeClr val="tx1">
                    <a:lumMod val="65000"/>
                  </a:schemeClr>
                </a:solidFill>
                <a:latin typeface="Constantia" pitchFamily="18" charset="0"/>
              </a:rPr>
              <a:t>Belokurov</a:t>
            </a:r>
            <a:r>
              <a:rPr lang="en-US" sz="1200" i="1" dirty="0" smtClean="0">
                <a:solidFill>
                  <a:schemeClr val="tx1">
                    <a:lumMod val="65000"/>
                  </a:schemeClr>
                </a:solidFill>
                <a:latin typeface="Constantia" pitchFamily="18" charset="0"/>
              </a:rPr>
              <a:t> and the SDSS</a:t>
            </a:r>
            <a:endParaRPr lang="en-US" sz="1200" i="1" dirty="0">
              <a:solidFill>
                <a:schemeClr val="tx1">
                  <a:lumMod val="65000"/>
                </a:schemeClr>
              </a:solidFill>
              <a:latin typeface="Constantia" pitchFamily="18" charset="0"/>
            </a:endParaRPr>
          </a:p>
        </p:txBody>
      </p:sp>
      <p:cxnSp>
        <p:nvCxnSpPr>
          <p:cNvPr id="8" name="Straight Arrow Connector 7"/>
          <p:cNvCxnSpPr/>
          <p:nvPr/>
        </p:nvCxnSpPr>
        <p:spPr bwMode="auto">
          <a:xfrm>
            <a:off x="1524000" y="2070335"/>
            <a:ext cx="6096000" cy="0"/>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p:cNvCxnSpPr/>
          <p:nvPr/>
        </p:nvCxnSpPr>
        <p:spPr bwMode="auto">
          <a:xfrm>
            <a:off x="1066800" y="2344924"/>
            <a:ext cx="0" cy="3306811"/>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sp>
        <p:nvSpPr>
          <p:cNvPr id="13" name="TextBox 12"/>
          <p:cNvSpPr txBox="1"/>
          <p:nvPr/>
        </p:nvSpPr>
        <p:spPr>
          <a:xfrm>
            <a:off x="4167239" y="1731781"/>
            <a:ext cx="599972" cy="338554"/>
          </a:xfrm>
          <a:prstGeom prst="rect">
            <a:avLst/>
          </a:prstGeom>
          <a:noFill/>
        </p:spPr>
        <p:txBody>
          <a:bodyPr wrap="none" rtlCol="0">
            <a:spAutoFit/>
          </a:bodyPr>
          <a:lstStyle/>
          <a:p>
            <a:r>
              <a:rPr lang="en-US" sz="1600" i="1" dirty="0" smtClean="0">
                <a:solidFill>
                  <a:schemeClr val="bg1">
                    <a:lumMod val="20000"/>
                    <a:lumOff val="80000"/>
                  </a:schemeClr>
                </a:solidFill>
                <a:latin typeface="Constantia" pitchFamily="18" charset="0"/>
              </a:rPr>
              <a:t>R. A.</a:t>
            </a:r>
            <a:endParaRPr lang="en-US" sz="1600" i="1" dirty="0">
              <a:solidFill>
                <a:schemeClr val="bg1">
                  <a:lumMod val="20000"/>
                  <a:lumOff val="80000"/>
                </a:schemeClr>
              </a:solidFill>
              <a:latin typeface="Constantia" pitchFamily="18" charset="0"/>
            </a:endParaRPr>
          </a:p>
        </p:txBody>
      </p:sp>
      <p:sp>
        <p:nvSpPr>
          <p:cNvPr id="16" name="TextBox 15"/>
          <p:cNvSpPr txBox="1"/>
          <p:nvPr/>
        </p:nvSpPr>
        <p:spPr>
          <a:xfrm rot="16200000">
            <a:off x="263276" y="3796058"/>
            <a:ext cx="1204882" cy="338554"/>
          </a:xfrm>
          <a:prstGeom prst="rect">
            <a:avLst/>
          </a:prstGeom>
          <a:noFill/>
        </p:spPr>
        <p:txBody>
          <a:bodyPr wrap="none" rtlCol="0">
            <a:spAutoFit/>
          </a:bodyPr>
          <a:lstStyle/>
          <a:p>
            <a:r>
              <a:rPr lang="en-US" sz="1600" i="1" dirty="0" smtClean="0">
                <a:solidFill>
                  <a:schemeClr val="bg1">
                    <a:lumMod val="20000"/>
                    <a:lumOff val="80000"/>
                  </a:schemeClr>
                </a:solidFill>
                <a:latin typeface="Constantia" pitchFamily="18" charset="0"/>
              </a:rPr>
              <a:t>Declination</a:t>
            </a:r>
            <a:endParaRPr lang="en-US" sz="1600" i="1" dirty="0">
              <a:solidFill>
                <a:schemeClr val="bg1">
                  <a:lumMod val="20000"/>
                  <a:lumOff val="80000"/>
                </a:schemeClr>
              </a:solidFill>
              <a:latin typeface="Constantia" pitchFamily="18" charset="0"/>
            </a:endParaRPr>
          </a:p>
        </p:txBody>
      </p:sp>
    </p:spTree>
    <p:extLst>
      <p:ext uri="{BB962C8B-B14F-4D97-AF65-F5344CB8AC3E}">
        <p14:creationId xmlns:p14="http://schemas.microsoft.com/office/powerpoint/2010/main" val="1144426407"/>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95394" name="Picture 2" descr="http://casjobs.sdss.org/CasJobsOutput2/plot/northslice3_mjuric.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52600" y="990600"/>
            <a:ext cx="5181600" cy="51816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bwMode="auto">
          <a:xfrm flipH="1">
            <a:off x="4343400" y="2149818"/>
            <a:ext cx="2286000" cy="1812582"/>
          </a:xfrm>
          <a:prstGeom prst="straightConnector1">
            <a:avLst/>
          </a:prstGeom>
          <a:solidFill>
            <a:schemeClr val="tx1"/>
          </a:solidFill>
          <a:ln w="28575" cap="flat" cmpd="sng" algn="ctr">
            <a:solidFill>
              <a:srgbClr val="FF0000"/>
            </a:solidFill>
            <a:prstDash val="solid"/>
            <a:round/>
            <a:headEnd type="none" w="med" len="med"/>
            <a:tailEnd type="arrow"/>
          </a:ln>
          <a:effectLst/>
        </p:spPr>
      </p:cxnSp>
      <p:sp>
        <p:nvSpPr>
          <p:cNvPr id="5" name="TextBox 4"/>
          <p:cNvSpPr txBox="1"/>
          <p:nvPr/>
        </p:nvSpPr>
        <p:spPr>
          <a:xfrm>
            <a:off x="6477000" y="1811264"/>
            <a:ext cx="1771960" cy="338554"/>
          </a:xfrm>
          <a:prstGeom prst="rect">
            <a:avLst/>
          </a:prstGeom>
          <a:noFill/>
        </p:spPr>
        <p:txBody>
          <a:bodyPr wrap="none" rtlCol="0">
            <a:spAutoFit/>
          </a:bodyPr>
          <a:lstStyle/>
          <a:p>
            <a:pPr algn="l"/>
            <a:r>
              <a:rPr lang="en-US" b="0" dirty="0" smtClean="0">
                <a:solidFill>
                  <a:srgbClr val="FF0000"/>
                </a:solidFill>
                <a:latin typeface="Constantia" pitchFamily="18" charset="0"/>
              </a:rPr>
              <a:t>Sagittarius stream</a:t>
            </a:r>
            <a:endParaRPr lang="en-US" b="0" dirty="0">
              <a:solidFill>
                <a:srgbClr val="FF0000"/>
              </a:solidFill>
              <a:latin typeface="Constantia" pitchFamily="18" charset="0"/>
            </a:endParaRPr>
          </a:p>
        </p:txBody>
      </p:sp>
      <p:cxnSp>
        <p:nvCxnSpPr>
          <p:cNvPr id="8" name="Straight Arrow Connector 7"/>
          <p:cNvCxnSpPr/>
          <p:nvPr/>
        </p:nvCxnSpPr>
        <p:spPr bwMode="auto">
          <a:xfrm flipV="1">
            <a:off x="914400" y="3276600"/>
            <a:ext cx="1790700" cy="533400"/>
          </a:xfrm>
          <a:prstGeom prst="straightConnector1">
            <a:avLst/>
          </a:prstGeom>
          <a:solidFill>
            <a:schemeClr val="tx1"/>
          </a:solidFill>
          <a:ln w="28575" cap="flat" cmpd="sng" algn="ctr">
            <a:solidFill>
              <a:srgbClr val="FF0000"/>
            </a:solidFill>
            <a:prstDash val="solid"/>
            <a:round/>
            <a:headEnd type="none" w="med" len="med"/>
            <a:tailEnd type="arrow"/>
          </a:ln>
          <a:effectLst/>
        </p:spPr>
      </p:cxnSp>
      <p:cxnSp>
        <p:nvCxnSpPr>
          <p:cNvPr id="11" name="Straight Connector 10"/>
          <p:cNvCxnSpPr/>
          <p:nvPr/>
        </p:nvCxnSpPr>
        <p:spPr bwMode="auto">
          <a:xfrm>
            <a:off x="2743200" y="2895600"/>
            <a:ext cx="533400" cy="1752600"/>
          </a:xfrm>
          <a:prstGeom prst="line">
            <a:avLst/>
          </a:prstGeom>
          <a:solidFill>
            <a:schemeClr val="tx1"/>
          </a:solidFill>
          <a:ln w="9525" cap="flat" cmpd="sng" algn="ctr">
            <a:solidFill>
              <a:srgbClr val="FF0000"/>
            </a:solidFill>
            <a:prstDash val="dash"/>
            <a:round/>
            <a:headEnd type="none" w="med" len="med"/>
            <a:tailEnd type="none" w="med" len="med"/>
          </a:ln>
          <a:effectLst/>
        </p:spPr>
      </p:cxnSp>
      <p:cxnSp>
        <p:nvCxnSpPr>
          <p:cNvPr id="13" name="Straight Connector 12"/>
          <p:cNvCxnSpPr/>
          <p:nvPr/>
        </p:nvCxnSpPr>
        <p:spPr bwMode="auto">
          <a:xfrm>
            <a:off x="3048000" y="2895600"/>
            <a:ext cx="533400" cy="1752600"/>
          </a:xfrm>
          <a:prstGeom prst="line">
            <a:avLst/>
          </a:prstGeom>
          <a:solidFill>
            <a:schemeClr val="tx1"/>
          </a:solidFill>
          <a:ln w="9525" cap="flat" cmpd="sng" algn="ctr">
            <a:solidFill>
              <a:srgbClr val="FF0000"/>
            </a:solidFill>
            <a:prstDash val="dash"/>
            <a:round/>
            <a:headEnd type="none" w="med" len="med"/>
            <a:tailEnd type="none" w="med" len="med"/>
          </a:ln>
          <a:effectLst/>
        </p:spPr>
      </p:cxnSp>
      <p:sp>
        <p:nvSpPr>
          <p:cNvPr id="14" name="TextBox 13"/>
          <p:cNvSpPr txBox="1"/>
          <p:nvPr/>
        </p:nvSpPr>
        <p:spPr>
          <a:xfrm>
            <a:off x="37790" y="3886200"/>
            <a:ext cx="1554015" cy="477054"/>
          </a:xfrm>
          <a:prstGeom prst="rect">
            <a:avLst/>
          </a:prstGeom>
          <a:noFill/>
        </p:spPr>
        <p:txBody>
          <a:bodyPr wrap="none" rtlCol="0">
            <a:spAutoFit/>
          </a:bodyPr>
          <a:lstStyle/>
          <a:p>
            <a:pPr algn="l"/>
            <a:r>
              <a:rPr lang="en-US" b="0" dirty="0" smtClean="0">
                <a:solidFill>
                  <a:srgbClr val="FF0000"/>
                </a:solidFill>
                <a:latin typeface="Constantia" pitchFamily="18" charset="0"/>
              </a:rPr>
              <a:t>Orphan Stream</a:t>
            </a:r>
            <a:br>
              <a:rPr lang="en-US" b="0" dirty="0" smtClean="0">
                <a:solidFill>
                  <a:srgbClr val="FF0000"/>
                </a:solidFill>
                <a:latin typeface="Constantia" pitchFamily="18" charset="0"/>
              </a:rPr>
            </a:br>
            <a:r>
              <a:rPr lang="en-US" sz="900" b="0" dirty="0" smtClean="0">
                <a:solidFill>
                  <a:srgbClr val="FF0000"/>
                </a:solidFill>
                <a:latin typeface="Constantia" pitchFamily="18" charset="0"/>
              </a:rPr>
              <a:t>(</a:t>
            </a:r>
            <a:r>
              <a:rPr lang="en-US" sz="900" b="0" dirty="0" err="1" smtClean="0">
                <a:solidFill>
                  <a:srgbClr val="FF0000"/>
                </a:solidFill>
                <a:latin typeface="Constantia" pitchFamily="18" charset="0"/>
              </a:rPr>
              <a:t>Belokurov</a:t>
            </a:r>
            <a:r>
              <a:rPr lang="en-US" sz="900" b="0" dirty="0" smtClean="0">
                <a:solidFill>
                  <a:srgbClr val="FF0000"/>
                </a:solidFill>
                <a:latin typeface="Constantia" pitchFamily="18" charset="0"/>
              </a:rPr>
              <a:t>  et al. 2006)</a:t>
            </a:r>
            <a:endParaRPr lang="en-US" b="0" dirty="0">
              <a:solidFill>
                <a:srgbClr val="FF0000"/>
              </a:solidFill>
              <a:latin typeface="Constantia" pitchFamily="18" charset="0"/>
            </a:endParaRPr>
          </a:p>
        </p:txBody>
      </p:sp>
      <p:sp>
        <p:nvSpPr>
          <p:cNvPr id="15" name="TextBox 14"/>
          <p:cNvSpPr txBox="1"/>
          <p:nvPr/>
        </p:nvSpPr>
        <p:spPr>
          <a:xfrm>
            <a:off x="3048000" y="5933673"/>
            <a:ext cx="1792286" cy="477054"/>
          </a:xfrm>
          <a:prstGeom prst="rect">
            <a:avLst/>
          </a:prstGeom>
          <a:noFill/>
        </p:spPr>
        <p:txBody>
          <a:bodyPr wrap="none" rtlCol="0">
            <a:spAutoFit/>
          </a:bodyPr>
          <a:lstStyle/>
          <a:p>
            <a:pPr algn="l"/>
            <a:r>
              <a:rPr lang="en-US" b="0" dirty="0" smtClean="0">
                <a:solidFill>
                  <a:srgbClr val="FF0000"/>
                </a:solidFill>
                <a:latin typeface="Constantia" pitchFamily="18" charset="0"/>
              </a:rPr>
              <a:t>Virgo </a:t>
            </a:r>
            <a:r>
              <a:rPr lang="en-US" b="0" dirty="0" err="1" smtClean="0">
                <a:solidFill>
                  <a:srgbClr val="FF0000"/>
                </a:solidFill>
                <a:latin typeface="Constantia" pitchFamily="18" charset="0"/>
              </a:rPr>
              <a:t>Overdensity</a:t>
            </a:r>
            <a:r>
              <a:rPr lang="en-US" b="0" dirty="0" smtClean="0">
                <a:solidFill>
                  <a:srgbClr val="FF0000"/>
                </a:solidFill>
                <a:latin typeface="Constantia" pitchFamily="18" charset="0"/>
              </a:rPr>
              <a:t/>
            </a:r>
            <a:br>
              <a:rPr lang="en-US" b="0" dirty="0" smtClean="0">
                <a:solidFill>
                  <a:srgbClr val="FF0000"/>
                </a:solidFill>
                <a:latin typeface="Constantia" pitchFamily="18" charset="0"/>
              </a:rPr>
            </a:br>
            <a:r>
              <a:rPr lang="en-US" sz="900" b="0" dirty="0" smtClean="0">
                <a:solidFill>
                  <a:srgbClr val="FF0000"/>
                </a:solidFill>
                <a:latin typeface="Constantia" pitchFamily="18" charset="0"/>
              </a:rPr>
              <a:t>(</a:t>
            </a:r>
            <a:r>
              <a:rPr lang="en-US" sz="900" b="0" dirty="0" err="1" smtClean="0">
                <a:solidFill>
                  <a:srgbClr val="FF0000"/>
                </a:solidFill>
                <a:latin typeface="Constantia" pitchFamily="18" charset="0"/>
              </a:rPr>
              <a:t>Juric</a:t>
            </a:r>
            <a:r>
              <a:rPr lang="en-US" sz="900" b="0" dirty="0" smtClean="0">
                <a:solidFill>
                  <a:srgbClr val="FF0000"/>
                </a:solidFill>
                <a:latin typeface="Constantia" pitchFamily="18" charset="0"/>
              </a:rPr>
              <a:t> et al. 2005, 2008)</a:t>
            </a:r>
            <a:endParaRPr lang="en-US" b="0" dirty="0">
              <a:solidFill>
                <a:srgbClr val="FF0000"/>
              </a:solidFill>
              <a:latin typeface="Constantia" pitchFamily="18" charset="0"/>
            </a:endParaRPr>
          </a:p>
        </p:txBody>
      </p:sp>
      <p:cxnSp>
        <p:nvCxnSpPr>
          <p:cNvPr id="16" name="Straight Arrow Connector 15"/>
          <p:cNvCxnSpPr/>
          <p:nvPr/>
        </p:nvCxnSpPr>
        <p:spPr bwMode="auto">
          <a:xfrm flipV="1">
            <a:off x="3810000" y="4953000"/>
            <a:ext cx="134143" cy="980674"/>
          </a:xfrm>
          <a:prstGeom prst="straightConnector1">
            <a:avLst/>
          </a:prstGeom>
          <a:solidFill>
            <a:schemeClr val="tx1"/>
          </a:solidFill>
          <a:ln w="28575" cap="flat" cmpd="sng" algn="ctr">
            <a:solidFill>
              <a:srgbClr val="FF0000"/>
            </a:solidFill>
            <a:prstDash val="solid"/>
            <a:round/>
            <a:headEnd type="none" w="med" len="med"/>
            <a:tailEnd type="arrow"/>
          </a:ln>
          <a:effectLst/>
        </p:spPr>
      </p:cxnSp>
      <p:sp>
        <p:nvSpPr>
          <p:cNvPr id="18" name="Oval 17"/>
          <p:cNvSpPr/>
          <p:nvPr/>
        </p:nvSpPr>
        <p:spPr bwMode="auto">
          <a:xfrm>
            <a:off x="3657600" y="4124727"/>
            <a:ext cx="838200" cy="675873"/>
          </a:xfrm>
          <a:prstGeom prst="ellipse">
            <a:avLst/>
          </a:prstGeom>
          <a:noFill/>
          <a:ln w="952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600" b="1" i="0" u="none" strike="noStrike" cap="none" normalizeH="0" baseline="0" smtClean="0">
              <a:ln>
                <a:noFill/>
              </a:ln>
              <a:solidFill>
                <a:schemeClr val="bg2"/>
              </a:solidFill>
              <a:effectLst/>
              <a:latin typeface="Verdana" pitchFamily="34" charset="0"/>
            </a:endParaRPr>
          </a:p>
        </p:txBody>
      </p:sp>
      <p:cxnSp>
        <p:nvCxnSpPr>
          <p:cNvPr id="17" name="Straight Connector 16"/>
          <p:cNvCxnSpPr/>
          <p:nvPr/>
        </p:nvCxnSpPr>
        <p:spPr bwMode="auto">
          <a:xfrm flipV="1">
            <a:off x="5334000" y="3810002"/>
            <a:ext cx="1295400" cy="838198"/>
          </a:xfrm>
          <a:prstGeom prst="line">
            <a:avLst/>
          </a:prstGeom>
          <a:solidFill>
            <a:schemeClr val="tx1"/>
          </a:solidFill>
          <a:ln w="9525" cap="flat" cmpd="sng" algn="ctr">
            <a:solidFill>
              <a:srgbClr val="FF0000"/>
            </a:solidFill>
            <a:prstDash val="dash"/>
            <a:round/>
            <a:headEnd type="none" w="med" len="med"/>
            <a:tailEnd type="none" w="med" len="med"/>
          </a:ln>
          <a:effectLst/>
        </p:spPr>
      </p:cxnSp>
      <p:cxnSp>
        <p:nvCxnSpPr>
          <p:cNvPr id="19" name="Straight Connector 18"/>
          <p:cNvCxnSpPr/>
          <p:nvPr/>
        </p:nvCxnSpPr>
        <p:spPr bwMode="auto">
          <a:xfrm flipV="1">
            <a:off x="5334000" y="4038602"/>
            <a:ext cx="1295400" cy="838198"/>
          </a:xfrm>
          <a:prstGeom prst="line">
            <a:avLst/>
          </a:prstGeom>
          <a:solidFill>
            <a:schemeClr val="tx1"/>
          </a:solidFill>
          <a:ln w="9525" cap="flat" cmpd="sng" algn="ctr">
            <a:solidFill>
              <a:srgbClr val="FF0000"/>
            </a:solidFill>
            <a:prstDash val="dash"/>
            <a:round/>
            <a:headEnd type="none" w="med" len="med"/>
            <a:tailEnd type="none" w="med" len="med"/>
          </a:ln>
          <a:effectLst/>
        </p:spPr>
      </p:cxnSp>
      <p:cxnSp>
        <p:nvCxnSpPr>
          <p:cNvPr id="20" name="Straight Arrow Connector 19"/>
          <p:cNvCxnSpPr/>
          <p:nvPr/>
        </p:nvCxnSpPr>
        <p:spPr bwMode="auto">
          <a:xfrm flipH="1" flipV="1">
            <a:off x="5867400" y="4462664"/>
            <a:ext cx="1495580" cy="718936"/>
          </a:xfrm>
          <a:prstGeom prst="straightConnector1">
            <a:avLst/>
          </a:prstGeom>
          <a:solidFill>
            <a:schemeClr val="tx1"/>
          </a:solidFill>
          <a:ln w="28575" cap="flat" cmpd="sng" algn="ctr">
            <a:solidFill>
              <a:srgbClr val="FF0000"/>
            </a:solidFill>
            <a:prstDash val="solid"/>
            <a:round/>
            <a:headEnd type="none" w="med" len="med"/>
            <a:tailEnd type="arrow"/>
          </a:ln>
          <a:effectLst/>
        </p:spPr>
      </p:cxnSp>
      <p:sp>
        <p:nvSpPr>
          <p:cNvPr id="22" name="TextBox 21"/>
          <p:cNvSpPr txBox="1"/>
          <p:nvPr/>
        </p:nvSpPr>
        <p:spPr>
          <a:xfrm>
            <a:off x="6934200" y="5181600"/>
            <a:ext cx="1063240" cy="338554"/>
          </a:xfrm>
          <a:prstGeom prst="rect">
            <a:avLst/>
          </a:prstGeom>
          <a:noFill/>
        </p:spPr>
        <p:txBody>
          <a:bodyPr wrap="none" rtlCol="0">
            <a:spAutoFit/>
          </a:bodyPr>
          <a:lstStyle/>
          <a:p>
            <a:pPr algn="l"/>
            <a:r>
              <a:rPr lang="en-US" b="0" dirty="0" smtClean="0">
                <a:solidFill>
                  <a:srgbClr val="FF0000"/>
                </a:solidFill>
                <a:latin typeface="Constantia" pitchFamily="18" charset="0"/>
              </a:rPr>
              <a:t>Palomar 5</a:t>
            </a:r>
            <a:endParaRPr lang="en-US" b="0" dirty="0">
              <a:solidFill>
                <a:srgbClr val="FF0000"/>
              </a:solidFill>
              <a:latin typeface="Constantia" pitchFamily="18" charset="0"/>
            </a:endParaRPr>
          </a:p>
        </p:txBody>
      </p:sp>
    </p:spTree>
    <p:extLst>
      <p:ext uri="{BB962C8B-B14F-4D97-AF65-F5344CB8AC3E}">
        <p14:creationId xmlns:p14="http://schemas.microsoft.com/office/powerpoint/2010/main" val="1512334589"/>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1465347" name="Rectangle 3"/>
          <p:cNvSpPr>
            <a:spLocks noGrp="1" noChangeArrowheads="1"/>
          </p:cNvSpPr>
          <p:nvPr>
            <p:ph idx="1"/>
          </p:nvPr>
        </p:nvSpPr>
        <p:spPr/>
        <p:txBody>
          <a:bodyPr>
            <a:normAutofit/>
          </a:bodyPr>
          <a:lstStyle/>
          <a:p>
            <a:pPr marL="609600" indent="-609600">
              <a:lnSpc>
                <a:spcPct val="90000"/>
              </a:lnSpc>
            </a:pPr>
            <a:r>
              <a:rPr lang="en-US" sz="2000" dirty="0" smtClean="0"/>
              <a:t>Let’s summarize what we just did:</a:t>
            </a:r>
          </a:p>
          <a:p>
            <a:pPr marL="1009650" lvl="1" indent="-609600">
              <a:lnSpc>
                <a:spcPct val="90000"/>
              </a:lnSpc>
            </a:pPr>
            <a:r>
              <a:rPr lang="en-US" sz="1800" dirty="0" smtClean="0"/>
              <a:t>In less than 10 minutes, we “observed” two fields 120deg apart (~</a:t>
            </a:r>
            <a:r>
              <a:rPr lang="en-US" sz="1800" dirty="0"/>
              <a:t>4</a:t>
            </a:r>
            <a:r>
              <a:rPr lang="en-US" sz="1800" dirty="0" smtClean="0"/>
              <a:t> months), to 22</a:t>
            </a:r>
            <a:r>
              <a:rPr lang="en-US" sz="1800" baseline="30000" dirty="0" smtClean="0"/>
              <a:t>nd</a:t>
            </a:r>
            <a:r>
              <a:rPr lang="en-US" sz="1800" dirty="0" smtClean="0"/>
              <a:t> magnitude, in 5 bands</a:t>
            </a:r>
          </a:p>
          <a:p>
            <a:pPr marL="1009650" lvl="1" indent="-609600">
              <a:lnSpc>
                <a:spcPct val="90000"/>
              </a:lnSpc>
            </a:pPr>
            <a:r>
              <a:rPr lang="en-US" sz="1800" dirty="0" smtClean="0"/>
              <a:t>We “reduced” and extinction-corrected the data (~70,000 stars/field) and analyzed it using color-magnitude plots</a:t>
            </a:r>
          </a:p>
          <a:p>
            <a:pPr marL="1009650" lvl="1" indent="-609600">
              <a:lnSpc>
                <a:spcPct val="90000"/>
              </a:lnSpc>
            </a:pPr>
            <a:r>
              <a:rPr lang="en-US" sz="1800" dirty="0" smtClean="0"/>
              <a:t>We discovered a main sequence feature in one of the streams at distance around 11.5kpc, likely metal poor</a:t>
            </a:r>
          </a:p>
          <a:p>
            <a:pPr marL="1009650" lvl="1" indent="-609600">
              <a:lnSpc>
                <a:spcPct val="90000"/>
              </a:lnSpc>
            </a:pPr>
            <a:r>
              <a:rPr lang="en-US" sz="1800" dirty="0" smtClean="0"/>
              <a:t>We then proceeded to discover three more streams over the whole sky</a:t>
            </a:r>
          </a:p>
          <a:p>
            <a:pPr marL="1009650" lvl="1" indent="-609600">
              <a:lnSpc>
                <a:spcPct val="90000"/>
              </a:lnSpc>
            </a:pPr>
            <a:endParaRPr lang="en-US" sz="1800" dirty="0" smtClean="0"/>
          </a:p>
          <a:p>
            <a:pPr marL="609600" indent="-609600">
              <a:lnSpc>
                <a:spcPct val="90000"/>
              </a:lnSpc>
            </a:pPr>
            <a:r>
              <a:rPr lang="en-US" sz="2000" dirty="0" smtClean="0"/>
              <a:t>10 years ago, this would have been a multi-night observing proposal for top telescopes in the world. The challenge is obtaining the data.</a:t>
            </a:r>
          </a:p>
          <a:p>
            <a:pPr marL="609600" indent="-609600">
              <a:lnSpc>
                <a:spcPct val="90000"/>
              </a:lnSpc>
            </a:pPr>
            <a:endParaRPr lang="en-US" sz="2000" dirty="0" smtClean="0"/>
          </a:p>
          <a:p>
            <a:pPr marL="609600" indent="-609600">
              <a:lnSpc>
                <a:spcPct val="90000"/>
              </a:lnSpc>
            </a:pPr>
            <a:r>
              <a:rPr lang="en-US" sz="2000" dirty="0" smtClean="0"/>
              <a:t>Today it’s an SQL query – </a:t>
            </a:r>
            <a:r>
              <a:rPr lang="en-US" sz="2000" i="1" dirty="0" smtClean="0"/>
              <a:t>the data is already there, the challenge is to ask the right question</a:t>
            </a:r>
            <a:r>
              <a:rPr lang="en-US" sz="2000" dirty="0" smtClean="0"/>
              <a:t>!</a:t>
            </a:r>
          </a:p>
        </p:txBody>
      </p:sp>
    </p:spTree>
    <p:extLst>
      <p:ext uri="{BB962C8B-B14F-4D97-AF65-F5344CB8AC3E}">
        <p14:creationId xmlns:p14="http://schemas.microsoft.com/office/powerpoint/2010/main" val="1887313799"/>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Astronomy in the Age of </a:t>
            </a:r>
            <a:r>
              <a:rPr lang="en-US" b="1" dirty="0" smtClean="0"/>
              <a:t>Large Surveys</a:t>
            </a:r>
            <a:endParaRPr lang="en-US" b="1" dirty="0"/>
          </a:p>
        </p:txBody>
      </p:sp>
      <p:sp>
        <p:nvSpPr>
          <p:cNvPr id="3" name="Text Placeholder 2"/>
          <p:cNvSpPr>
            <a:spLocks noGrp="1"/>
          </p:cNvSpPr>
          <p:nvPr>
            <p:ph type="body" idx="1"/>
          </p:nvPr>
        </p:nvSpPr>
        <p:spPr>
          <a:xfrm>
            <a:off x="457207" y="1014413"/>
            <a:ext cx="8229601" cy="5310187"/>
          </a:xfrm>
        </p:spPr>
        <p:txBody>
          <a:bodyPr/>
          <a:lstStyle/>
          <a:p>
            <a:r>
              <a:rPr lang="en-US" sz="2000" dirty="0" smtClean="0"/>
              <a:t>Traditionally, astronomy was a data-starved science. Our approach to research and our analysis methods were shaped by this environment. Surveys are altering it; </a:t>
            </a:r>
            <a:r>
              <a:rPr lang="en-US" sz="2000" dirty="0"/>
              <a:t>d</a:t>
            </a:r>
            <a:r>
              <a:rPr lang="en-US" sz="2000" dirty="0" smtClean="0"/>
              <a:t>ata is becoming abundant and of unprecedented quality.</a:t>
            </a:r>
          </a:p>
          <a:p>
            <a:endParaRPr lang="en-US" sz="2000" dirty="0" smtClean="0"/>
          </a:p>
          <a:p>
            <a:endParaRPr lang="en-US" sz="2000" dirty="0" smtClean="0"/>
          </a:p>
        </p:txBody>
      </p:sp>
    </p:spTree>
    <p:extLst>
      <p:ext uri="{BB962C8B-B14F-4D97-AF65-F5344CB8AC3E}">
        <p14:creationId xmlns:p14="http://schemas.microsoft.com/office/powerpoint/2010/main" val="15751332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about Learning</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In survey astronomy (and related computing disciplines), things change too quickly to be learned only once – it’s a process that never ends.</a:t>
            </a:r>
          </a:p>
          <a:p>
            <a:endParaRPr lang="en-US" dirty="0" smtClean="0"/>
          </a:p>
          <a:p>
            <a:r>
              <a:rPr lang="en-US" dirty="0" smtClean="0"/>
              <a:t>The </a:t>
            </a:r>
            <a:r>
              <a:rPr lang="en-US" dirty="0"/>
              <a:t>major emphasis of this course will be on </a:t>
            </a:r>
            <a:r>
              <a:rPr lang="en-US" dirty="0" smtClean="0"/>
              <a:t>showing </a:t>
            </a:r>
            <a:r>
              <a:rPr lang="en-US" dirty="0"/>
              <a:t>how to independently find information, evaluate, and use it</a:t>
            </a:r>
            <a:r>
              <a:rPr lang="en-US" dirty="0" smtClean="0"/>
              <a:t>.</a:t>
            </a:r>
            <a:endParaRPr lang="en-US" dirty="0"/>
          </a:p>
        </p:txBody>
      </p:sp>
    </p:spTree>
    <p:extLst>
      <p:ext uri="{BB962C8B-B14F-4D97-AF65-F5344CB8AC3E}">
        <p14:creationId xmlns:p14="http://schemas.microsoft.com/office/powerpoint/2010/main" val="152165666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44281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l="17412" t="9245" r="17258" b="9085"/>
          <a:stretch>
            <a:fillRect/>
          </a:stretch>
        </p:blipFill>
        <p:spPr bwMode="auto">
          <a:xfrm>
            <a:off x="4953005" y="2895605"/>
            <a:ext cx="3124200" cy="3124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125" name="Rectangle 6"/>
          <p:cNvSpPr>
            <a:spLocks noChangeArrowheads="1"/>
          </p:cNvSpPr>
          <p:nvPr/>
        </p:nvSpPr>
        <p:spPr bwMode="auto">
          <a:xfrm>
            <a:off x="0" y="609600"/>
            <a:ext cx="8686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6" rIns="91436" bIns="45716"/>
          <a:lstStyle/>
          <a:p>
            <a:pPr marL="742891" lvl="1" indent="-285726" algn="ctr" defTabSz="914328" fontAlgn="base">
              <a:lnSpc>
                <a:spcPct val="80000"/>
              </a:lnSpc>
              <a:spcBef>
                <a:spcPct val="20000"/>
              </a:spcBef>
              <a:spcAft>
                <a:spcPct val="0"/>
              </a:spcAft>
              <a:buClr>
                <a:srgbClr val="660033"/>
              </a:buClr>
            </a:pPr>
            <a:r>
              <a:rPr lang="en-US" sz="2400" u="sng" dirty="0">
                <a:solidFill>
                  <a:srgbClr val="DCB9FF"/>
                </a:solidFill>
                <a:latin typeface="Constantia" charset="0"/>
                <a:ea typeface="ＭＳ Ｐゴシック" charset="0"/>
                <a:cs typeface="Arial" charset="0"/>
              </a:rPr>
              <a:t>Sloan Digital Sky Survey</a:t>
            </a:r>
          </a:p>
          <a:p>
            <a:pPr marL="742891" lvl="1" indent="-285726" algn="ctr" defTabSz="914328" fontAlgn="base">
              <a:lnSpc>
                <a:spcPct val="80000"/>
              </a:lnSpc>
              <a:spcBef>
                <a:spcPct val="20000"/>
              </a:spcBef>
              <a:spcAft>
                <a:spcPct val="0"/>
              </a:spcAft>
              <a:buClr>
                <a:srgbClr val="660033"/>
              </a:buClr>
            </a:pPr>
            <a:endParaRPr lang="en-US" dirty="0">
              <a:solidFill>
                <a:srgbClr val="DCB9FF"/>
              </a:solidFill>
              <a:latin typeface="Calibri" charset="0"/>
              <a:ea typeface="ＭＳ Ｐゴシック" charset="0"/>
              <a:cs typeface="Arial" charset="0"/>
            </a:endParaRPr>
          </a:p>
          <a:p>
            <a:pPr marL="742891" lvl="1" indent="-285726" algn="ctr" defTabSz="914328" fontAlgn="base">
              <a:lnSpc>
                <a:spcPct val="80000"/>
              </a:lnSpc>
              <a:spcBef>
                <a:spcPct val="20000"/>
              </a:spcBef>
              <a:spcAft>
                <a:spcPct val="0"/>
              </a:spcAft>
              <a:buClr>
                <a:srgbClr val="660033"/>
              </a:buClr>
            </a:pPr>
            <a:r>
              <a:rPr lang="en-US" dirty="0">
                <a:solidFill>
                  <a:srgbClr val="DCB9FF"/>
                </a:solidFill>
                <a:latin typeface="Calibri" charset="0"/>
                <a:ea typeface="ＭＳ Ｐゴシック" charset="0"/>
                <a:cs typeface="Arial" charset="0"/>
              </a:rPr>
              <a:t>2.5m telescope	</a:t>
            </a:r>
            <a:r>
              <a:rPr lang="en-US" dirty="0" smtClean="0">
                <a:solidFill>
                  <a:srgbClr val="DCB9FF"/>
                </a:solidFill>
                <a:latin typeface="Calibri" charset="0"/>
                <a:ea typeface="ＭＳ Ｐゴシック" charset="0"/>
                <a:cs typeface="Arial" charset="0"/>
              </a:rPr>
              <a:t>&gt;10000 </a:t>
            </a:r>
            <a:r>
              <a:rPr lang="en-US" dirty="0">
                <a:solidFill>
                  <a:srgbClr val="DCB9FF"/>
                </a:solidFill>
                <a:latin typeface="Calibri" charset="0"/>
                <a:ea typeface="ＭＳ Ｐゴシック" charset="0"/>
                <a:cs typeface="Arial" charset="0"/>
              </a:rPr>
              <a:t>deg</a:t>
            </a:r>
            <a:r>
              <a:rPr lang="en-US" baseline="30000" dirty="0">
                <a:solidFill>
                  <a:srgbClr val="DCB9FF"/>
                </a:solidFill>
                <a:latin typeface="Calibri" charset="0"/>
                <a:ea typeface="ＭＳ Ｐゴシック" charset="0"/>
                <a:cs typeface="Arial" charset="0"/>
              </a:rPr>
              <a:t>2</a:t>
            </a:r>
            <a:r>
              <a:rPr lang="en-US" dirty="0">
                <a:solidFill>
                  <a:srgbClr val="DCB9FF"/>
                </a:solidFill>
                <a:latin typeface="Calibri" charset="0"/>
                <a:ea typeface="ＭＳ Ｐゴシック" charset="0"/>
                <a:cs typeface="Arial" charset="0"/>
              </a:rPr>
              <a:t>	0.1</a:t>
            </a:r>
            <a:r>
              <a:rPr lang="ja-JP" altLang="en-US" dirty="0">
                <a:solidFill>
                  <a:srgbClr val="DCB9FF"/>
                </a:solidFill>
                <a:latin typeface="Calibri" charset="0"/>
                <a:ea typeface="ＭＳ Ｐゴシック" charset="0"/>
                <a:cs typeface="Arial" charset="0"/>
              </a:rPr>
              <a:t>”</a:t>
            </a:r>
            <a:r>
              <a:rPr lang="en-US" dirty="0">
                <a:solidFill>
                  <a:srgbClr val="DCB9FF"/>
                </a:solidFill>
                <a:latin typeface="Calibri" charset="0"/>
                <a:ea typeface="ＭＳ Ｐゴシック" charset="0"/>
                <a:cs typeface="Arial" charset="0"/>
              </a:rPr>
              <a:t> astrometry	r&lt;22.5 flux limit</a:t>
            </a:r>
            <a:br>
              <a:rPr lang="en-US" dirty="0">
                <a:solidFill>
                  <a:srgbClr val="DCB9FF"/>
                </a:solidFill>
                <a:latin typeface="Calibri" charset="0"/>
                <a:ea typeface="ＭＳ Ｐゴシック" charset="0"/>
                <a:cs typeface="Arial" charset="0"/>
              </a:rPr>
            </a:br>
            <a:endParaRPr lang="en-US" dirty="0">
              <a:solidFill>
                <a:srgbClr val="DCB9FF"/>
              </a:solidFill>
              <a:latin typeface="Calibri" charset="0"/>
              <a:ea typeface="ＭＳ Ｐゴシック" charset="0"/>
              <a:cs typeface="Arial" charset="0"/>
            </a:endParaRPr>
          </a:p>
          <a:p>
            <a:pPr marL="742891" lvl="1" indent="-285726" algn="ctr" defTabSz="914328" fontAlgn="base">
              <a:lnSpc>
                <a:spcPct val="80000"/>
              </a:lnSpc>
              <a:spcBef>
                <a:spcPct val="20000"/>
              </a:spcBef>
              <a:spcAft>
                <a:spcPct val="0"/>
              </a:spcAft>
              <a:buClr>
                <a:srgbClr val="660033"/>
              </a:buClr>
            </a:pPr>
            <a:r>
              <a:rPr lang="en-US" dirty="0">
                <a:solidFill>
                  <a:srgbClr val="DCB9FF"/>
                </a:solidFill>
                <a:latin typeface="Calibri" charset="0"/>
                <a:ea typeface="ＭＳ Ｐゴシック" charset="0"/>
                <a:cs typeface="Arial" charset="0"/>
              </a:rPr>
              <a:t>5 band, 2%, photometry for &gt;50M stars</a:t>
            </a:r>
          </a:p>
          <a:p>
            <a:pPr marL="742891" lvl="1" indent="-285726" algn="ctr" defTabSz="914328" fontAlgn="base">
              <a:lnSpc>
                <a:spcPct val="80000"/>
              </a:lnSpc>
              <a:spcBef>
                <a:spcPct val="20000"/>
              </a:spcBef>
              <a:spcAft>
                <a:spcPct val="0"/>
              </a:spcAft>
              <a:buClr>
                <a:srgbClr val="660033"/>
              </a:buClr>
            </a:pPr>
            <a:r>
              <a:rPr lang="en-US" dirty="0">
                <a:solidFill>
                  <a:srgbClr val="DCB9FF"/>
                </a:solidFill>
                <a:latin typeface="Calibri" charset="0"/>
                <a:ea typeface="ＭＳ Ｐゴシック" charset="0"/>
                <a:cs typeface="Arial" charset="0"/>
              </a:rPr>
              <a:t>&gt;300k R=2000 stellar spectra</a:t>
            </a:r>
          </a:p>
        </p:txBody>
      </p:sp>
      <p:pic>
        <p:nvPicPr>
          <p:cNvPr id="1442823" name="Picture 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5380" y="2922593"/>
            <a:ext cx="3067050" cy="30495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lstStyle/>
          <a:p>
            <a:endParaRPr lang="en-US"/>
          </a:p>
        </p:txBody>
      </p:sp>
      <p:sp>
        <p:nvSpPr>
          <p:cNvPr id="8" name="Text Box 9"/>
          <p:cNvSpPr txBox="1">
            <a:spLocks noChangeArrowheads="1"/>
          </p:cNvSpPr>
          <p:nvPr/>
        </p:nvSpPr>
        <p:spPr bwMode="auto">
          <a:xfrm>
            <a:off x="5867400" y="6324600"/>
            <a:ext cx="3200400" cy="338546"/>
          </a:xfrm>
          <a:prstGeom prst="rect">
            <a:avLst/>
          </a:prstGeom>
          <a:solidFill>
            <a:schemeClr val="bg1"/>
          </a:solidFill>
          <a:ln w="3175" cmpd="sng">
            <a:solidFill>
              <a:schemeClr val="tx1"/>
            </a:solidFill>
          </a:ln>
          <a:effectLst>
            <a:outerShdw blurRad="50800" dist="38100" dir="8100000" algn="tr" rotWithShape="0">
              <a:prstClr val="black">
                <a:alpha val="40000"/>
              </a:prstClr>
            </a:outerShdw>
          </a:effectLst>
        </p:spPr>
        <p:txBody>
          <a:bodyPr wrap="square" lIns="91436" tIns="45716" rIns="91436" bIns="45716">
            <a:spAutoFit/>
          </a:bodyPr>
          <a:lstStyle/>
          <a:p>
            <a:pPr defTabSz="914328"/>
            <a:r>
              <a:rPr lang="en-US" sz="1600" i="1" dirty="0" smtClean="0">
                <a:solidFill>
                  <a:prstClr val="black"/>
                </a:solidFill>
                <a:latin typeface="Calibri" charset="0"/>
              </a:rPr>
              <a:t>10 years of ops: ~10 TB of imaging</a:t>
            </a:r>
          </a:p>
        </p:txBody>
      </p:sp>
    </p:spTree>
    <p:extLst>
      <p:ext uri="{BB962C8B-B14F-4D97-AF65-F5344CB8AC3E}">
        <p14:creationId xmlns:p14="http://schemas.microsoft.com/office/powerpoint/2010/main" val="11297542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450975" y="3032125"/>
            <a:ext cx="2359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spcBef>
                <a:spcPct val="50000"/>
              </a:spcBef>
              <a:defRPr sz="1600" b="1">
                <a:solidFill>
                  <a:schemeClr val="bg2"/>
                </a:solidFill>
                <a:latin typeface="Verdana" charset="0"/>
                <a:ea typeface="ＭＳ Ｐゴシック" charset="0"/>
              </a:defRPr>
            </a:lvl1pPr>
            <a:lvl2pPr marL="742950" indent="-285750" algn="ctr" eaLnBrk="0" hangingPunct="0">
              <a:spcBef>
                <a:spcPct val="50000"/>
              </a:spcBef>
              <a:defRPr sz="1600" b="1">
                <a:solidFill>
                  <a:schemeClr val="bg2"/>
                </a:solidFill>
                <a:latin typeface="Verdana" charset="0"/>
                <a:ea typeface="ＭＳ Ｐゴシック" charset="0"/>
              </a:defRPr>
            </a:lvl2pPr>
            <a:lvl3pPr marL="1143000" indent="-228600" algn="ctr" eaLnBrk="0" hangingPunct="0">
              <a:spcBef>
                <a:spcPct val="50000"/>
              </a:spcBef>
              <a:defRPr sz="1600" b="1">
                <a:solidFill>
                  <a:schemeClr val="bg2"/>
                </a:solidFill>
                <a:latin typeface="Verdana" charset="0"/>
                <a:ea typeface="ＭＳ Ｐゴシック" charset="0"/>
              </a:defRPr>
            </a:lvl3pPr>
            <a:lvl4pPr marL="1600200" indent="-228600" algn="ctr" eaLnBrk="0" hangingPunct="0">
              <a:spcBef>
                <a:spcPct val="50000"/>
              </a:spcBef>
              <a:defRPr sz="1600" b="1">
                <a:solidFill>
                  <a:schemeClr val="bg2"/>
                </a:solidFill>
                <a:latin typeface="Verdana" charset="0"/>
                <a:ea typeface="ＭＳ Ｐゴシック" charset="0"/>
              </a:defRPr>
            </a:lvl4pPr>
            <a:lvl5pPr marL="2057400" indent="-228600" algn="ctr" eaLnBrk="0" hangingPunct="0">
              <a:spcBef>
                <a:spcPct val="50000"/>
              </a:spcBef>
              <a:defRPr sz="1600" b="1">
                <a:solidFill>
                  <a:schemeClr val="bg2"/>
                </a:solidFill>
                <a:latin typeface="Verdana" charset="0"/>
                <a:ea typeface="ＭＳ Ｐゴシック" charset="0"/>
              </a:defRPr>
            </a:lvl5pPr>
            <a:lvl6pPr marL="2514600" indent="-228600" algn="ctr" eaLnBrk="0" fontAlgn="base" hangingPunct="0">
              <a:spcBef>
                <a:spcPct val="50000"/>
              </a:spcBef>
              <a:spcAft>
                <a:spcPct val="0"/>
              </a:spcAft>
              <a:defRPr sz="1600" b="1">
                <a:solidFill>
                  <a:schemeClr val="bg2"/>
                </a:solidFill>
                <a:latin typeface="Verdana" charset="0"/>
                <a:ea typeface="ＭＳ Ｐゴシック" charset="0"/>
              </a:defRPr>
            </a:lvl6pPr>
            <a:lvl7pPr marL="2971800" indent="-228600" algn="ctr" eaLnBrk="0" fontAlgn="base" hangingPunct="0">
              <a:spcBef>
                <a:spcPct val="50000"/>
              </a:spcBef>
              <a:spcAft>
                <a:spcPct val="0"/>
              </a:spcAft>
              <a:defRPr sz="1600" b="1">
                <a:solidFill>
                  <a:schemeClr val="bg2"/>
                </a:solidFill>
                <a:latin typeface="Verdana" charset="0"/>
                <a:ea typeface="ＭＳ Ｐゴシック" charset="0"/>
              </a:defRPr>
            </a:lvl7pPr>
            <a:lvl8pPr marL="3429000" indent="-228600" algn="ctr" eaLnBrk="0" fontAlgn="base" hangingPunct="0">
              <a:spcBef>
                <a:spcPct val="50000"/>
              </a:spcBef>
              <a:spcAft>
                <a:spcPct val="0"/>
              </a:spcAft>
              <a:defRPr sz="1600" b="1">
                <a:solidFill>
                  <a:schemeClr val="bg2"/>
                </a:solidFill>
                <a:latin typeface="Verdana" charset="0"/>
                <a:ea typeface="ＭＳ Ｐゴシック" charset="0"/>
              </a:defRPr>
            </a:lvl8pPr>
            <a:lvl9pPr marL="3886200" indent="-228600" algn="ctr" eaLnBrk="0" fontAlgn="base" hangingPunct="0">
              <a:spcBef>
                <a:spcPct val="50000"/>
              </a:spcBef>
              <a:spcAft>
                <a:spcPct val="0"/>
              </a:spcAft>
              <a:defRPr sz="1600" b="1">
                <a:solidFill>
                  <a:schemeClr val="bg2"/>
                </a:solidFill>
                <a:latin typeface="Verdana" charset="0"/>
                <a:ea typeface="ＭＳ Ｐゴシック" charset="0"/>
              </a:defRPr>
            </a:lvl9pPr>
          </a:lstStyle>
          <a:p>
            <a:pPr defTabSz="914400" eaLnBrk="1" fontAlgn="base" hangingPunct="1">
              <a:spcAft>
                <a:spcPct val="0"/>
              </a:spcAft>
            </a:pPr>
            <a:r>
              <a:rPr lang="en-US" sz="1000" b="0">
                <a:solidFill>
                  <a:srgbClr val="FFFFFF"/>
                </a:solidFill>
                <a:cs typeface="Arial" charset="0"/>
              </a:rPr>
              <a:t>SDSS DR6 Imaging Sky Coverage</a:t>
            </a:r>
            <a:br>
              <a:rPr lang="en-US" sz="1000" b="0">
                <a:solidFill>
                  <a:srgbClr val="FFFFFF"/>
                </a:solidFill>
                <a:cs typeface="Arial" charset="0"/>
              </a:rPr>
            </a:br>
            <a:r>
              <a:rPr lang="en-US" sz="1000" b="0">
                <a:solidFill>
                  <a:srgbClr val="FFFFFF"/>
                </a:solidFill>
                <a:cs typeface="Arial" charset="0"/>
              </a:rPr>
              <a:t>(Adelman-McCarthy et al. 2008)</a:t>
            </a:r>
          </a:p>
        </p:txBody>
      </p:sp>
      <p:sp>
        <p:nvSpPr>
          <p:cNvPr id="5125" name="Rectangle 6"/>
          <p:cNvSpPr>
            <a:spLocks noChangeArrowheads="1"/>
          </p:cNvSpPr>
          <p:nvPr/>
        </p:nvSpPr>
        <p:spPr bwMode="auto">
          <a:xfrm>
            <a:off x="0" y="533400"/>
            <a:ext cx="8686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lgn="ctr" defTabSz="914400" fontAlgn="base">
              <a:lnSpc>
                <a:spcPct val="80000"/>
              </a:lnSpc>
              <a:spcBef>
                <a:spcPct val="20000"/>
              </a:spcBef>
              <a:spcAft>
                <a:spcPct val="0"/>
              </a:spcAft>
              <a:buClr>
                <a:srgbClr val="660033"/>
              </a:buClr>
              <a:buFont typeface="Wingdings" charset="0"/>
              <a:buNone/>
            </a:pPr>
            <a:r>
              <a:rPr lang="en-US" sz="2400" u="sng" dirty="0" smtClean="0">
                <a:solidFill>
                  <a:srgbClr val="DCB9FF"/>
                </a:solidFill>
                <a:latin typeface="Constantia" charset="0"/>
                <a:ea typeface="ＭＳ Ｐゴシック" charset="0"/>
                <a:cs typeface="Arial" charset="0"/>
              </a:rPr>
              <a:t>Panoramic Survey Telescope and Rapid Response System</a:t>
            </a:r>
            <a:endParaRPr lang="en-US" sz="2400" u="sng" dirty="0">
              <a:solidFill>
                <a:srgbClr val="DCB9FF"/>
              </a:solidFill>
              <a:latin typeface="Constantia" charset="0"/>
              <a:ea typeface="ＭＳ Ｐゴシック" charset="0"/>
              <a:cs typeface="Arial" charset="0"/>
            </a:endParaRPr>
          </a:p>
          <a:p>
            <a:pPr marL="742950" lvl="1" indent="-285750" algn="ctr" defTabSz="914400" fontAlgn="base">
              <a:lnSpc>
                <a:spcPct val="80000"/>
              </a:lnSpc>
              <a:spcBef>
                <a:spcPct val="20000"/>
              </a:spcBef>
              <a:spcAft>
                <a:spcPct val="0"/>
              </a:spcAft>
              <a:buClr>
                <a:srgbClr val="660033"/>
              </a:buClr>
              <a:buFont typeface="Wingdings" charset="0"/>
              <a:buNone/>
            </a:pPr>
            <a:endParaRPr lang="en-US" dirty="0">
              <a:solidFill>
                <a:srgbClr val="DCB9FF"/>
              </a:solidFill>
              <a:latin typeface="Calibri" charset="0"/>
              <a:ea typeface="ＭＳ Ｐゴシック" charset="0"/>
              <a:cs typeface="Arial" charset="0"/>
            </a:endParaRPr>
          </a:p>
          <a:p>
            <a:pPr marL="742950" lvl="1" indent="-285750" algn="ctr" defTabSz="914400" fontAlgn="base">
              <a:lnSpc>
                <a:spcPct val="80000"/>
              </a:lnSpc>
              <a:spcBef>
                <a:spcPct val="20000"/>
              </a:spcBef>
              <a:spcAft>
                <a:spcPct val="0"/>
              </a:spcAft>
              <a:buClr>
                <a:srgbClr val="660033"/>
              </a:buClr>
              <a:buFont typeface="Wingdings" charset="0"/>
              <a:buNone/>
            </a:pPr>
            <a:r>
              <a:rPr lang="en-US" dirty="0" smtClean="0">
                <a:solidFill>
                  <a:srgbClr val="DCB9FF"/>
                </a:solidFill>
                <a:latin typeface="Calibri" charset="0"/>
                <a:ea typeface="ＭＳ Ｐゴシック" charset="0"/>
                <a:cs typeface="Arial" charset="0"/>
              </a:rPr>
              <a:t>1.8m </a:t>
            </a:r>
            <a:r>
              <a:rPr lang="en-US" dirty="0">
                <a:solidFill>
                  <a:srgbClr val="DCB9FF"/>
                </a:solidFill>
                <a:latin typeface="Calibri" charset="0"/>
                <a:ea typeface="ＭＳ Ｐゴシック" charset="0"/>
                <a:cs typeface="Arial" charset="0"/>
              </a:rPr>
              <a:t>telescope	</a:t>
            </a:r>
            <a:r>
              <a:rPr lang="en-US" dirty="0" smtClean="0">
                <a:solidFill>
                  <a:srgbClr val="DCB9FF"/>
                </a:solidFill>
                <a:latin typeface="Calibri" charset="0"/>
                <a:ea typeface="ＭＳ Ｐゴシック" charset="0"/>
                <a:cs typeface="Arial" charset="0"/>
              </a:rPr>
              <a:t>30000 </a:t>
            </a:r>
            <a:r>
              <a:rPr lang="en-US" dirty="0">
                <a:solidFill>
                  <a:srgbClr val="DCB9FF"/>
                </a:solidFill>
                <a:latin typeface="Calibri" charset="0"/>
                <a:ea typeface="ＭＳ Ｐゴシック" charset="0"/>
                <a:cs typeface="Arial" charset="0"/>
              </a:rPr>
              <a:t>deg</a:t>
            </a:r>
            <a:r>
              <a:rPr lang="en-US" baseline="30000" dirty="0">
                <a:solidFill>
                  <a:srgbClr val="DCB9FF"/>
                </a:solidFill>
                <a:latin typeface="Calibri" charset="0"/>
                <a:ea typeface="ＭＳ Ｐゴシック" charset="0"/>
                <a:cs typeface="Arial" charset="0"/>
              </a:rPr>
              <a:t>2</a:t>
            </a:r>
            <a:r>
              <a:rPr lang="en-US" dirty="0">
                <a:solidFill>
                  <a:srgbClr val="DCB9FF"/>
                </a:solidFill>
                <a:latin typeface="Calibri" charset="0"/>
                <a:ea typeface="ＭＳ Ｐゴシック" charset="0"/>
                <a:cs typeface="Arial" charset="0"/>
              </a:rPr>
              <a:t>	</a:t>
            </a:r>
            <a:r>
              <a:rPr lang="en-US" dirty="0" smtClean="0">
                <a:solidFill>
                  <a:srgbClr val="DCB9FF"/>
                </a:solidFill>
                <a:latin typeface="Calibri" charset="0"/>
                <a:ea typeface="ＭＳ Ｐゴシック" charset="0"/>
                <a:cs typeface="Arial" charset="0"/>
              </a:rPr>
              <a:t>50mas </a:t>
            </a:r>
            <a:r>
              <a:rPr lang="en-US" dirty="0">
                <a:solidFill>
                  <a:srgbClr val="DCB9FF"/>
                </a:solidFill>
                <a:latin typeface="Calibri" charset="0"/>
                <a:ea typeface="ＭＳ Ｐゴシック" charset="0"/>
                <a:cs typeface="Arial" charset="0"/>
              </a:rPr>
              <a:t>astrometry	</a:t>
            </a:r>
            <a:r>
              <a:rPr lang="en-US" dirty="0" smtClean="0">
                <a:solidFill>
                  <a:srgbClr val="DCB9FF"/>
                </a:solidFill>
                <a:latin typeface="Calibri" charset="0"/>
                <a:ea typeface="ＭＳ Ｐゴシック" charset="0"/>
                <a:cs typeface="Arial" charset="0"/>
              </a:rPr>
              <a:t>   r</a:t>
            </a:r>
            <a:r>
              <a:rPr lang="en-US" dirty="0">
                <a:solidFill>
                  <a:srgbClr val="DCB9FF"/>
                </a:solidFill>
                <a:latin typeface="Calibri" charset="0"/>
                <a:ea typeface="ＭＳ Ｐゴシック" charset="0"/>
                <a:cs typeface="Arial" charset="0"/>
              </a:rPr>
              <a:t>&lt;</a:t>
            </a:r>
            <a:r>
              <a:rPr lang="en-US" dirty="0" smtClean="0">
                <a:solidFill>
                  <a:srgbClr val="DCB9FF"/>
                </a:solidFill>
                <a:latin typeface="Calibri" charset="0"/>
                <a:ea typeface="ＭＳ Ｐゴシック" charset="0"/>
                <a:cs typeface="Arial" charset="0"/>
              </a:rPr>
              <a:t>23 </a:t>
            </a:r>
            <a:r>
              <a:rPr lang="en-US" dirty="0">
                <a:solidFill>
                  <a:srgbClr val="DCB9FF"/>
                </a:solidFill>
                <a:latin typeface="Calibri" charset="0"/>
                <a:ea typeface="ＭＳ Ｐゴシック" charset="0"/>
                <a:cs typeface="Arial" charset="0"/>
              </a:rPr>
              <a:t>flux limit</a:t>
            </a:r>
            <a:br>
              <a:rPr lang="en-US" dirty="0">
                <a:solidFill>
                  <a:srgbClr val="DCB9FF"/>
                </a:solidFill>
                <a:latin typeface="Calibri" charset="0"/>
                <a:ea typeface="ＭＳ Ｐゴシック" charset="0"/>
                <a:cs typeface="Arial" charset="0"/>
              </a:rPr>
            </a:br>
            <a:endParaRPr lang="en-US" dirty="0">
              <a:solidFill>
                <a:srgbClr val="DCB9FF"/>
              </a:solidFill>
              <a:latin typeface="Calibri" charset="0"/>
              <a:ea typeface="ＭＳ Ｐゴシック" charset="0"/>
              <a:cs typeface="Arial" charset="0"/>
            </a:endParaRPr>
          </a:p>
          <a:p>
            <a:pPr marL="742950" lvl="1" indent="-285750" algn="ctr" defTabSz="914400" fontAlgn="base">
              <a:lnSpc>
                <a:spcPct val="80000"/>
              </a:lnSpc>
              <a:spcBef>
                <a:spcPct val="20000"/>
              </a:spcBef>
              <a:spcAft>
                <a:spcPct val="0"/>
              </a:spcAft>
              <a:buClr>
                <a:srgbClr val="660033"/>
              </a:buClr>
              <a:buFont typeface="Wingdings" charset="0"/>
              <a:buNone/>
            </a:pPr>
            <a:r>
              <a:rPr lang="en-US" dirty="0">
                <a:solidFill>
                  <a:srgbClr val="DCB9FF"/>
                </a:solidFill>
                <a:latin typeface="Calibri" charset="0"/>
                <a:ea typeface="ＭＳ Ｐゴシック" charset="0"/>
                <a:cs typeface="Arial" charset="0"/>
              </a:rPr>
              <a:t>5 band, </a:t>
            </a:r>
            <a:r>
              <a:rPr lang="en-US" dirty="0" smtClean="0">
                <a:solidFill>
                  <a:srgbClr val="DCB9FF"/>
                </a:solidFill>
                <a:latin typeface="Calibri" charset="0"/>
                <a:ea typeface="ＭＳ Ｐゴシック" charset="0"/>
                <a:cs typeface="Arial" charset="0"/>
              </a:rPr>
              <a:t>better than 1% </a:t>
            </a:r>
            <a:r>
              <a:rPr lang="en-US" dirty="0">
                <a:solidFill>
                  <a:srgbClr val="DCB9FF"/>
                </a:solidFill>
                <a:latin typeface="Calibri" charset="0"/>
                <a:ea typeface="ＭＳ Ｐゴシック" charset="0"/>
                <a:cs typeface="Arial" charset="0"/>
              </a:rPr>
              <a:t>photometry </a:t>
            </a:r>
            <a:r>
              <a:rPr lang="en-US" dirty="0" smtClean="0">
                <a:solidFill>
                  <a:srgbClr val="DCB9FF"/>
                </a:solidFill>
                <a:latin typeface="Calibri" charset="0"/>
                <a:ea typeface="ＭＳ Ｐゴシック" charset="0"/>
                <a:cs typeface="Arial" charset="0"/>
              </a:rPr>
              <a:t>(goal)</a:t>
            </a:r>
            <a:endParaRPr lang="en-US" dirty="0">
              <a:solidFill>
                <a:srgbClr val="DCB9FF"/>
              </a:solidFill>
              <a:latin typeface="Calibri" charset="0"/>
              <a:ea typeface="ＭＳ Ｐゴシック" charset="0"/>
              <a:cs typeface="Arial" charset="0"/>
            </a:endParaRPr>
          </a:p>
        </p:txBody>
      </p:sp>
      <p:pic>
        <p:nvPicPr>
          <p:cNvPr id="2" name="Picture 1"/>
          <p:cNvPicPr>
            <a:picLocks noChangeAspect="1"/>
          </p:cNvPicPr>
          <p:nvPr/>
        </p:nvPicPr>
        <p:blipFill>
          <a:blip r:embed="rId2"/>
          <a:stretch>
            <a:fillRect/>
          </a:stretch>
        </p:blipFill>
        <p:spPr>
          <a:xfrm>
            <a:off x="0" y="2514600"/>
            <a:ext cx="9144000" cy="3770217"/>
          </a:xfrm>
          <a:prstGeom prst="rect">
            <a:avLst/>
          </a:prstGeom>
        </p:spPr>
      </p:pic>
      <p:sp>
        <p:nvSpPr>
          <p:cNvPr id="3" name="Title 2"/>
          <p:cNvSpPr>
            <a:spLocks noGrp="1"/>
          </p:cNvSpPr>
          <p:nvPr>
            <p:ph type="title"/>
          </p:nvPr>
        </p:nvSpPr>
        <p:spPr/>
        <p:txBody>
          <a:bodyPr/>
          <a:lstStyle/>
          <a:p>
            <a:endParaRPr lang="en-US"/>
          </a:p>
        </p:txBody>
      </p:sp>
      <p:sp>
        <p:nvSpPr>
          <p:cNvPr id="7" name="Text Box 9"/>
          <p:cNvSpPr txBox="1">
            <a:spLocks noChangeArrowheads="1"/>
          </p:cNvSpPr>
          <p:nvPr/>
        </p:nvSpPr>
        <p:spPr bwMode="auto">
          <a:xfrm>
            <a:off x="5867400" y="6430554"/>
            <a:ext cx="3200400" cy="338546"/>
          </a:xfrm>
          <a:prstGeom prst="rect">
            <a:avLst/>
          </a:prstGeom>
          <a:solidFill>
            <a:schemeClr val="bg1"/>
          </a:solidFill>
          <a:ln w="3175" cmpd="sng">
            <a:solidFill>
              <a:schemeClr val="tx1"/>
            </a:solidFill>
          </a:ln>
          <a:effectLst>
            <a:outerShdw blurRad="50800" dist="38100" dir="8100000" algn="tr" rotWithShape="0">
              <a:prstClr val="black">
                <a:alpha val="40000"/>
              </a:prstClr>
            </a:outerShdw>
          </a:effectLst>
        </p:spPr>
        <p:txBody>
          <a:bodyPr wrap="square" lIns="91436" tIns="45716" rIns="91436" bIns="45716">
            <a:spAutoFit/>
          </a:bodyPr>
          <a:lstStyle/>
          <a:p>
            <a:pPr algn="r" defTabSz="914328"/>
            <a:r>
              <a:rPr lang="en-US" sz="1600" i="1" dirty="0" smtClean="0">
                <a:solidFill>
                  <a:prstClr val="black"/>
                </a:solidFill>
                <a:latin typeface="Calibri" charset="0"/>
              </a:rPr>
              <a:t>~700 GB/night</a:t>
            </a:r>
          </a:p>
        </p:txBody>
      </p:sp>
    </p:spTree>
    <p:extLst>
      <p:ext uri="{BB962C8B-B14F-4D97-AF65-F5344CB8AC3E}">
        <p14:creationId xmlns:p14="http://schemas.microsoft.com/office/powerpoint/2010/main" val="15834960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01189" name="Rectangle 5"/>
          <p:cNvSpPr>
            <a:spLocks noChangeArrowheads="1"/>
          </p:cNvSpPr>
          <p:nvPr/>
        </p:nvSpPr>
        <p:spPr bwMode="auto">
          <a:xfrm>
            <a:off x="2" y="228600"/>
            <a:ext cx="8991600" cy="2209800"/>
          </a:xfrm>
          <a:prstGeom prst="rect">
            <a:avLst/>
          </a:prstGeom>
          <a:noFill/>
          <a:ln w="9525">
            <a:noFill/>
            <a:miter lim="800000"/>
            <a:headEnd/>
            <a:tailEnd/>
          </a:ln>
        </p:spPr>
        <p:txBody>
          <a:bodyPr lIns="91436" tIns="45716" rIns="91436" bIns="45716"/>
          <a:lstStyle/>
          <a:p>
            <a:pPr marL="742891" lvl="1" indent="-285726" defTabSz="914328">
              <a:lnSpc>
                <a:spcPct val="80000"/>
              </a:lnSpc>
              <a:spcBef>
                <a:spcPct val="20000"/>
              </a:spcBef>
              <a:buClr>
                <a:srgbClr val="660033"/>
              </a:buClr>
            </a:pPr>
            <a:r>
              <a:rPr lang="en-US" sz="2400" u="sng" dirty="0">
                <a:solidFill>
                  <a:srgbClr val="DCB9FF"/>
                </a:solidFill>
                <a:latin typeface="Constantia" pitchFamily="18" charset="0"/>
              </a:rPr>
              <a:t>LSST: A Deep, Wide, Fast, Optical Sky Survey</a:t>
            </a:r>
          </a:p>
          <a:p>
            <a:pPr marL="742891" lvl="1" indent="-285726" defTabSz="914328">
              <a:lnSpc>
                <a:spcPct val="80000"/>
              </a:lnSpc>
              <a:spcBef>
                <a:spcPct val="20000"/>
              </a:spcBef>
              <a:buClr>
                <a:srgbClr val="660033"/>
              </a:buClr>
            </a:pPr>
            <a:r>
              <a:rPr lang="en-US" dirty="0" smtClean="0">
                <a:solidFill>
                  <a:srgbClr val="DCB9FF"/>
                </a:solidFill>
                <a:latin typeface="Calibri" pitchFamily="34" charset="0"/>
              </a:rPr>
              <a:t/>
            </a:r>
            <a:br>
              <a:rPr lang="en-US" dirty="0" smtClean="0">
                <a:solidFill>
                  <a:srgbClr val="DCB9FF"/>
                </a:solidFill>
                <a:latin typeface="Calibri" pitchFamily="34" charset="0"/>
              </a:rPr>
            </a:br>
            <a:r>
              <a:rPr lang="en-US" dirty="0" smtClean="0">
                <a:solidFill>
                  <a:srgbClr val="DCB9FF"/>
                </a:solidFill>
                <a:latin typeface="Calibri" pitchFamily="34" charset="0"/>
              </a:rPr>
              <a:t/>
            </a:r>
            <a:br>
              <a:rPr lang="en-US" dirty="0" smtClean="0">
                <a:solidFill>
                  <a:srgbClr val="DCB9FF"/>
                </a:solidFill>
                <a:latin typeface="Calibri" pitchFamily="34" charset="0"/>
              </a:rPr>
            </a:br>
            <a:endParaRPr lang="en-US" dirty="0" smtClean="0">
              <a:solidFill>
                <a:srgbClr val="DCB9FF"/>
              </a:solidFill>
              <a:latin typeface="Calibri" pitchFamily="34" charset="0"/>
            </a:endParaRPr>
          </a:p>
          <a:p>
            <a:pPr marL="742891" lvl="1" indent="-285726" algn="ctr" defTabSz="914328">
              <a:lnSpc>
                <a:spcPct val="80000"/>
              </a:lnSpc>
              <a:spcBef>
                <a:spcPct val="20000"/>
              </a:spcBef>
              <a:buClr>
                <a:srgbClr val="660033"/>
              </a:buClr>
            </a:pPr>
            <a:r>
              <a:rPr lang="en-US" dirty="0" smtClean="0">
                <a:solidFill>
                  <a:srgbClr val="DCB9FF"/>
                </a:solidFill>
                <a:latin typeface="Calibri" pitchFamily="34" charset="0"/>
              </a:rPr>
              <a:t>8.4m telescope	18000+ deg</a:t>
            </a:r>
            <a:r>
              <a:rPr lang="en-US" baseline="30000" dirty="0" smtClean="0">
                <a:solidFill>
                  <a:srgbClr val="DCB9FF"/>
                </a:solidFill>
                <a:latin typeface="Calibri" pitchFamily="34" charset="0"/>
              </a:rPr>
              <a:t>2</a:t>
            </a:r>
            <a:r>
              <a:rPr lang="en-US" dirty="0" smtClean="0">
                <a:solidFill>
                  <a:srgbClr val="DCB9FF"/>
                </a:solidFill>
                <a:latin typeface="Calibri" pitchFamily="34" charset="0"/>
              </a:rPr>
              <a:t>	10mas </a:t>
            </a:r>
            <a:r>
              <a:rPr lang="en-US" dirty="0" err="1" smtClean="0">
                <a:solidFill>
                  <a:srgbClr val="DCB9FF"/>
                </a:solidFill>
                <a:latin typeface="Calibri" pitchFamily="34" charset="0"/>
              </a:rPr>
              <a:t>astrom</a:t>
            </a:r>
            <a:r>
              <a:rPr lang="en-US" dirty="0" smtClean="0">
                <a:solidFill>
                  <a:srgbClr val="DCB9FF"/>
                </a:solidFill>
                <a:latin typeface="Calibri" pitchFamily="34" charset="0"/>
              </a:rPr>
              <a:t>.	r&lt;24.5 (&lt;27.5@10yr)</a:t>
            </a:r>
            <a:br>
              <a:rPr lang="en-US" dirty="0" smtClean="0">
                <a:solidFill>
                  <a:srgbClr val="DCB9FF"/>
                </a:solidFill>
                <a:latin typeface="Calibri" pitchFamily="34" charset="0"/>
              </a:rPr>
            </a:br>
            <a:endParaRPr lang="en-US" dirty="0" smtClean="0">
              <a:solidFill>
                <a:srgbClr val="DCB9FF"/>
              </a:solidFill>
              <a:latin typeface="Calibri" pitchFamily="34" charset="0"/>
            </a:endParaRPr>
          </a:p>
          <a:p>
            <a:pPr marL="742891" lvl="1" indent="-285726" algn="ctr" defTabSz="914328">
              <a:lnSpc>
                <a:spcPct val="80000"/>
              </a:lnSpc>
              <a:spcBef>
                <a:spcPct val="20000"/>
              </a:spcBef>
              <a:buClr>
                <a:srgbClr val="660033"/>
              </a:buClr>
            </a:pPr>
            <a:r>
              <a:rPr lang="en-US" dirty="0" err="1" smtClean="0">
                <a:solidFill>
                  <a:srgbClr val="DCB9FF"/>
                </a:solidFill>
                <a:latin typeface="Calibri" pitchFamily="34" charset="0"/>
              </a:rPr>
              <a:t>ugrizy</a:t>
            </a:r>
            <a:r>
              <a:rPr lang="en-US" dirty="0">
                <a:solidFill>
                  <a:srgbClr val="DCB9FF"/>
                </a:solidFill>
                <a:latin typeface="Calibri" pitchFamily="34" charset="0"/>
              </a:rPr>
              <a:t>	</a:t>
            </a:r>
            <a:r>
              <a:rPr lang="en-US" dirty="0" smtClean="0">
                <a:solidFill>
                  <a:srgbClr val="DCB9FF"/>
                </a:solidFill>
                <a:latin typeface="Calibri" pitchFamily="34" charset="0"/>
              </a:rPr>
              <a:t>0.5-1% photometry</a:t>
            </a:r>
            <a:endParaRPr lang="en-US" dirty="0">
              <a:solidFill>
                <a:srgbClr val="DCB9FF"/>
              </a:solidFill>
              <a:latin typeface="Calibri" pitchFamily="34" charset="0"/>
            </a:endParaRPr>
          </a:p>
        </p:txBody>
      </p:sp>
      <p:pic>
        <p:nvPicPr>
          <p:cNvPr id="1501191" name="Picture 7"/>
          <p:cNvPicPr>
            <a:picLocks noChangeAspect="1" noChangeArrowheads="1"/>
          </p:cNvPicPr>
          <p:nvPr/>
        </p:nvPicPr>
        <p:blipFill>
          <a:blip r:embed="rId2" cstate="screen">
            <a:extLst>
              <a:ext uri="{28A0092B-C50C-407E-A947-70E740481C1C}">
                <a14:useLocalDpi xmlns:a14="http://schemas.microsoft.com/office/drawing/2010/main"/>
              </a:ext>
            </a:extLst>
          </a:blip>
          <a:srcRect r="1266"/>
          <a:stretch>
            <a:fillRect/>
          </a:stretch>
        </p:blipFill>
        <p:spPr bwMode="auto">
          <a:xfrm>
            <a:off x="4648202" y="2438400"/>
            <a:ext cx="4038600" cy="2624138"/>
          </a:xfrm>
          <a:prstGeom prst="roundRect">
            <a:avLst>
              <a:gd name="adj" fmla="val 3992"/>
            </a:avLst>
          </a:prstGeom>
          <a:solidFill>
            <a:srgbClr val="FFFFFF">
              <a:shade val="85000"/>
            </a:srgbClr>
          </a:solidFill>
          <a:ln>
            <a:noFill/>
          </a:ln>
          <a:effectLst>
            <a:reflection blurRad="12700" stA="38000" endPos="28000" dist="5000" dir="5400000" sy="-100000" algn="bl" rotWithShape="0"/>
          </a:effectLst>
        </p:spPr>
      </p:pic>
      <p:pic>
        <p:nvPicPr>
          <p:cNvPr id="1501192" name="Picture 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5802" y="2438400"/>
            <a:ext cx="3505200" cy="2628900"/>
          </a:xfrm>
          <a:prstGeom prst="rect">
            <a:avLst/>
          </a:prstGeom>
          <a:solidFill>
            <a:srgbClr val="FFFFFF">
              <a:shade val="85000"/>
            </a:srgbClr>
          </a:solidFill>
          <a:ln>
            <a:noFill/>
          </a:ln>
          <a:effectLst>
            <a:reflection blurRad="12700" stA="38000" endPos="28000" dist="5000" dir="5400000" sy="-100000" algn="bl" rotWithShape="0"/>
          </a:effectLst>
        </p:spPr>
      </p:pic>
      <p:sp>
        <p:nvSpPr>
          <p:cNvPr id="6" name="Text Box 9"/>
          <p:cNvSpPr txBox="1">
            <a:spLocks noChangeArrowheads="1"/>
          </p:cNvSpPr>
          <p:nvPr/>
        </p:nvSpPr>
        <p:spPr bwMode="auto">
          <a:xfrm>
            <a:off x="5410200" y="5397500"/>
            <a:ext cx="1828800" cy="338546"/>
          </a:xfrm>
          <a:prstGeom prst="rect">
            <a:avLst/>
          </a:prstGeom>
          <a:solidFill>
            <a:schemeClr val="bg1"/>
          </a:solidFill>
          <a:ln w="3175" cmpd="sng">
            <a:solidFill>
              <a:schemeClr val="tx1"/>
            </a:solidFill>
          </a:ln>
          <a:effectLst>
            <a:outerShdw blurRad="50800" dist="38100" dir="8100000" algn="tr" rotWithShape="0">
              <a:prstClr val="black">
                <a:alpha val="40000"/>
              </a:prstClr>
            </a:outerShdw>
          </a:effectLst>
        </p:spPr>
        <p:txBody>
          <a:bodyPr wrap="square" lIns="91436" tIns="45716" rIns="91436" bIns="45716">
            <a:spAutoFit/>
          </a:bodyPr>
          <a:lstStyle/>
          <a:p>
            <a:pPr algn="r" defTabSz="914328"/>
            <a:endParaRPr lang="en-US" sz="1600" i="1" dirty="0" smtClean="0">
              <a:solidFill>
                <a:prstClr val="black"/>
              </a:solidFill>
              <a:latin typeface="Calibri" charset="0"/>
            </a:endParaRPr>
          </a:p>
        </p:txBody>
      </p:sp>
      <p:sp>
        <p:nvSpPr>
          <p:cNvPr id="1501193" name="Rectangle 9"/>
          <p:cNvSpPr>
            <a:spLocks noChangeArrowheads="1"/>
          </p:cNvSpPr>
          <p:nvPr/>
        </p:nvSpPr>
        <p:spPr bwMode="auto">
          <a:xfrm>
            <a:off x="152400" y="5410205"/>
            <a:ext cx="8686800" cy="1066800"/>
          </a:xfrm>
          <a:prstGeom prst="rect">
            <a:avLst/>
          </a:prstGeom>
          <a:noFill/>
          <a:ln w="9525">
            <a:noFill/>
            <a:miter lim="800000"/>
            <a:headEnd/>
            <a:tailEnd/>
          </a:ln>
        </p:spPr>
        <p:txBody>
          <a:bodyPr lIns="91436" tIns="45716" rIns="91436" bIns="45716"/>
          <a:lstStyle/>
          <a:p>
            <a:pPr marL="742891" lvl="1" indent="-285726" algn="ctr" defTabSz="914328">
              <a:lnSpc>
                <a:spcPct val="80000"/>
              </a:lnSpc>
              <a:spcBef>
                <a:spcPct val="20000"/>
              </a:spcBef>
              <a:buClr>
                <a:srgbClr val="660033"/>
              </a:buClr>
            </a:pPr>
            <a:r>
              <a:rPr lang="en-US" dirty="0">
                <a:solidFill>
                  <a:srgbClr val="DCB9FF"/>
                </a:solidFill>
                <a:latin typeface="Calibri" pitchFamily="34" charset="0"/>
              </a:rPr>
              <a:t>3.2Gpix camera	30sec </a:t>
            </a:r>
            <a:r>
              <a:rPr lang="en-US" dirty="0" err="1">
                <a:solidFill>
                  <a:srgbClr val="DCB9FF"/>
                </a:solidFill>
                <a:latin typeface="Calibri" pitchFamily="34" charset="0"/>
              </a:rPr>
              <a:t>exp</a:t>
            </a:r>
            <a:r>
              <a:rPr lang="en-US" dirty="0" smtClean="0">
                <a:solidFill>
                  <a:srgbClr val="DCB9FF"/>
                </a:solidFill>
                <a:latin typeface="Calibri" pitchFamily="34" charset="0"/>
              </a:rPr>
              <a:t>/4sec </a:t>
            </a:r>
            <a:r>
              <a:rPr lang="en-US" dirty="0" err="1">
                <a:solidFill>
                  <a:srgbClr val="DCB9FF"/>
                </a:solidFill>
                <a:latin typeface="Calibri" pitchFamily="34" charset="0"/>
              </a:rPr>
              <a:t>rd</a:t>
            </a:r>
            <a:r>
              <a:rPr lang="en-US" dirty="0">
                <a:solidFill>
                  <a:srgbClr val="DCB9FF"/>
                </a:solidFill>
                <a:latin typeface="Calibri" pitchFamily="34" charset="0"/>
              </a:rPr>
              <a:t>	</a:t>
            </a:r>
            <a:r>
              <a:rPr lang="en-US" dirty="0" smtClean="0">
                <a:solidFill>
                  <a:srgbClr val="DCB9FF"/>
                </a:solidFill>
                <a:latin typeface="Calibri" pitchFamily="34" charset="0"/>
              </a:rPr>
              <a:t>	 </a:t>
            </a:r>
            <a:r>
              <a:rPr lang="en-US" dirty="0">
                <a:solidFill>
                  <a:prstClr val="black"/>
                </a:solidFill>
                <a:latin typeface="Calibri" pitchFamily="34" charset="0"/>
              </a:rPr>
              <a:t>15TB/night</a:t>
            </a:r>
            <a:r>
              <a:rPr lang="en-US" dirty="0">
                <a:solidFill>
                  <a:srgbClr val="DCB9FF"/>
                </a:solidFill>
                <a:latin typeface="Calibri" pitchFamily="34" charset="0"/>
              </a:rPr>
              <a:t>	</a:t>
            </a:r>
            <a:r>
              <a:rPr lang="en-US" dirty="0" smtClean="0">
                <a:solidFill>
                  <a:srgbClr val="DCB9FF"/>
                </a:solidFill>
                <a:latin typeface="Calibri" pitchFamily="34" charset="0"/>
              </a:rPr>
              <a:t>37 B objects</a:t>
            </a:r>
            <a:r>
              <a:rPr lang="en-US" dirty="0">
                <a:solidFill>
                  <a:srgbClr val="DCB9FF"/>
                </a:solidFill>
                <a:latin typeface="Calibri" pitchFamily="34" charset="0"/>
              </a:rPr>
              <a:t/>
            </a:r>
            <a:br>
              <a:rPr lang="en-US" dirty="0">
                <a:solidFill>
                  <a:srgbClr val="DCB9FF"/>
                </a:solidFill>
                <a:latin typeface="Calibri" pitchFamily="34" charset="0"/>
              </a:rPr>
            </a:br>
            <a:endParaRPr lang="en-US" dirty="0">
              <a:solidFill>
                <a:srgbClr val="DCB9FF"/>
              </a:solidFill>
              <a:latin typeface="Calibri" pitchFamily="34" charset="0"/>
            </a:endParaRPr>
          </a:p>
          <a:p>
            <a:pPr marL="742891" lvl="1" indent="-285726" algn="ctr" defTabSz="914328">
              <a:lnSpc>
                <a:spcPct val="80000"/>
              </a:lnSpc>
              <a:spcBef>
                <a:spcPct val="20000"/>
              </a:spcBef>
              <a:buClr>
                <a:srgbClr val="660033"/>
              </a:buClr>
            </a:pPr>
            <a:r>
              <a:rPr lang="en-US" dirty="0" smtClean="0">
                <a:solidFill>
                  <a:srgbClr val="DCB9FF"/>
                </a:solidFill>
                <a:latin typeface="Calibri" pitchFamily="34" charset="0"/>
              </a:rPr>
              <a:t>Imaging the </a:t>
            </a:r>
            <a:r>
              <a:rPr lang="en-US" dirty="0">
                <a:solidFill>
                  <a:srgbClr val="DCB9FF"/>
                </a:solidFill>
                <a:latin typeface="Calibri" pitchFamily="34" charset="0"/>
              </a:rPr>
              <a:t>visible </a:t>
            </a:r>
            <a:r>
              <a:rPr lang="en-US" dirty="0" smtClean="0">
                <a:solidFill>
                  <a:srgbClr val="DCB9FF"/>
                </a:solidFill>
                <a:latin typeface="Calibri" pitchFamily="34" charset="0"/>
              </a:rPr>
              <a:t>sky, </a:t>
            </a:r>
            <a:r>
              <a:rPr lang="en-US" dirty="0">
                <a:solidFill>
                  <a:srgbClr val="DCB9FF"/>
                </a:solidFill>
                <a:latin typeface="Calibri" pitchFamily="34" charset="0"/>
              </a:rPr>
              <a:t>once every 3 </a:t>
            </a:r>
            <a:r>
              <a:rPr lang="en-US" dirty="0" smtClean="0">
                <a:solidFill>
                  <a:srgbClr val="DCB9FF"/>
                </a:solidFill>
                <a:latin typeface="Calibri" pitchFamily="34" charset="0"/>
              </a:rPr>
              <a:t>days, </a:t>
            </a:r>
            <a:r>
              <a:rPr lang="en-US" dirty="0">
                <a:solidFill>
                  <a:srgbClr val="DCB9FF"/>
                </a:solidFill>
                <a:latin typeface="Calibri" pitchFamily="34" charset="0"/>
              </a:rPr>
              <a:t>for 10 </a:t>
            </a:r>
            <a:r>
              <a:rPr lang="en-US" dirty="0" smtClean="0">
                <a:solidFill>
                  <a:srgbClr val="DCB9FF"/>
                </a:solidFill>
                <a:latin typeface="Calibri" pitchFamily="34" charset="0"/>
              </a:rPr>
              <a:t>years (825 revisits)</a:t>
            </a:r>
            <a:endParaRPr lang="en-US" dirty="0">
              <a:solidFill>
                <a:srgbClr val="DCB9FF"/>
              </a:solidFill>
              <a:latin typeface="Calibri" pitchFamily="34" charset="0"/>
            </a:endParaRPr>
          </a:p>
        </p:txBody>
      </p:sp>
    </p:spTree>
    <p:extLst>
      <p:ext uri="{BB962C8B-B14F-4D97-AF65-F5344CB8AC3E}">
        <p14:creationId xmlns:p14="http://schemas.microsoft.com/office/powerpoint/2010/main" val="28064351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819408"/>
            <a:ext cx="9144000" cy="3446859"/>
          </a:xfrm>
          <a:prstGeom prst="rect">
            <a:avLst/>
          </a:prstGeom>
        </p:spPr>
      </p:pic>
      <p:pic>
        <p:nvPicPr>
          <p:cNvPr id="2" name="Picture 1"/>
          <p:cNvPicPr>
            <a:picLocks noChangeAspect="1"/>
          </p:cNvPicPr>
          <p:nvPr/>
        </p:nvPicPr>
        <p:blipFill>
          <a:blip r:embed="rId4"/>
          <a:stretch>
            <a:fillRect/>
          </a:stretch>
        </p:blipFill>
        <p:spPr>
          <a:xfrm>
            <a:off x="152400" y="914400"/>
            <a:ext cx="3448502" cy="3403600"/>
          </a:xfrm>
          <a:prstGeom prst="rect">
            <a:avLst/>
          </a:prstGeom>
        </p:spPr>
      </p:pic>
      <p:pic>
        <p:nvPicPr>
          <p:cNvPr id="5" name="Picture 4"/>
          <p:cNvPicPr>
            <a:picLocks noChangeAspect="1"/>
          </p:cNvPicPr>
          <p:nvPr/>
        </p:nvPicPr>
        <p:blipFill>
          <a:blip r:embed="rId5"/>
          <a:stretch>
            <a:fillRect/>
          </a:stretch>
        </p:blipFill>
        <p:spPr>
          <a:xfrm>
            <a:off x="4191005" y="990602"/>
            <a:ext cx="4533900" cy="1727200"/>
          </a:xfrm>
          <a:prstGeom prst="rect">
            <a:avLst/>
          </a:prstGeom>
        </p:spPr>
      </p:pic>
      <p:sp>
        <p:nvSpPr>
          <p:cNvPr id="6" name="Title 5"/>
          <p:cNvSpPr>
            <a:spLocks noGrp="1"/>
          </p:cNvSpPr>
          <p:nvPr>
            <p:ph type="title"/>
          </p:nvPr>
        </p:nvSpPr>
        <p:spPr>
          <a:xfrm>
            <a:off x="228604" y="152404"/>
            <a:ext cx="6857996" cy="557213"/>
          </a:xfrm>
        </p:spPr>
        <p:txBody>
          <a:bodyPr/>
          <a:lstStyle/>
          <a:p>
            <a:r>
              <a:rPr lang="en-US" dirty="0" smtClean="0"/>
              <a:t>Low-Frequency Array for Radio Astronomy (LOFAR)</a:t>
            </a:r>
            <a:endParaRPr lang="en-US" dirty="0"/>
          </a:p>
        </p:txBody>
      </p:sp>
    </p:spTree>
    <p:extLst>
      <p:ext uri="{BB962C8B-B14F-4D97-AF65-F5344CB8AC3E}">
        <p14:creationId xmlns:p14="http://schemas.microsoft.com/office/powerpoint/2010/main" val="1607794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869" y="6006068"/>
            <a:ext cx="1353931" cy="369332"/>
          </a:xfrm>
          <a:prstGeom prst="rect">
            <a:avLst/>
          </a:prstGeom>
          <a:noFill/>
        </p:spPr>
        <p:txBody>
          <a:bodyPr wrap="none" lIns="91436" tIns="45716" rIns="91436" bIns="45716" rtlCol="0">
            <a:spAutoFit/>
          </a:bodyPr>
          <a:lstStyle/>
          <a:p>
            <a:pPr defTabSz="914328"/>
            <a:r>
              <a:rPr lang="en-US" dirty="0" smtClean="0">
                <a:solidFill>
                  <a:prstClr val="black"/>
                </a:solidFill>
                <a:latin typeface="Calibri"/>
              </a:rPr>
              <a:t>10 PB / hour</a:t>
            </a:r>
            <a:endParaRPr lang="en-US" dirty="0">
              <a:solidFill>
                <a:prstClr val="black"/>
              </a:solidFill>
              <a:latin typeface="Calibri"/>
            </a:endParaRPr>
          </a:p>
        </p:txBody>
      </p:sp>
      <p:pic>
        <p:nvPicPr>
          <p:cNvPr id="3" name="Picture 2"/>
          <p:cNvPicPr>
            <a:picLocks noChangeAspect="1"/>
          </p:cNvPicPr>
          <p:nvPr/>
        </p:nvPicPr>
        <p:blipFill>
          <a:blip r:embed="rId3"/>
          <a:stretch>
            <a:fillRect/>
          </a:stretch>
        </p:blipFill>
        <p:spPr>
          <a:xfrm>
            <a:off x="0" y="850900"/>
            <a:ext cx="9144000" cy="5142586"/>
          </a:xfrm>
          <a:prstGeom prst="rect">
            <a:avLst/>
          </a:prstGeom>
        </p:spPr>
      </p:pic>
      <p:sp>
        <p:nvSpPr>
          <p:cNvPr id="4" name="Title 3"/>
          <p:cNvSpPr>
            <a:spLocks noGrp="1"/>
          </p:cNvSpPr>
          <p:nvPr>
            <p:ph type="title"/>
          </p:nvPr>
        </p:nvSpPr>
        <p:spPr/>
        <p:txBody>
          <a:bodyPr/>
          <a:lstStyle/>
          <a:p>
            <a:r>
              <a:rPr lang="en-US" dirty="0" smtClean="0"/>
              <a:t>Square Kilometer Array</a:t>
            </a:r>
            <a:endParaRPr lang="en-US" dirty="0"/>
          </a:p>
        </p:txBody>
      </p:sp>
    </p:spTree>
    <p:extLst>
      <p:ext uri="{BB962C8B-B14F-4D97-AF65-F5344CB8AC3E}">
        <p14:creationId xmlns:p14="http://schemas.microsoft.com/office/powerpoint/2010/main" val="2809808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5466" y="251992"/>
            <a:ext cx="6395842" cy="5996102"/>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5390697" y="6369052"/>
            <a:ext cx="3664059" cy="369332"/>
          </a:xfrm>
          <a:prstGeom prst="rect">
            <a:avLst/>
          </a:prstGeom>
        </p:spPr>
        <p:txBody>
          <a:bodyPr wrap="none">
            <a:spAutoFit/>
          </a:bodyPr>
          <a:lstStyle/>
          <a:p>
            <a:r>
              <a:rPr lang="en-US" dirty="0">
                <a:solidFill>
                  <a:prstClr val="white"/>
                </a:solidFill>
                <a:latin typeface="Corbel"/>
              </a:rPr>
              <a:t>https://</a:t>
            </a:r>
            <a:r>
              <a:rPr lang="en-US" dirty="0" err="1">
                <a:solidFill>
                  <a:prstClr val="white"/>
                </a:solidFill>
                <a:latin typeface="Corbel"/>
              </a:rPr>
              <a:t>asgr.shinyapps.io</a:t>
            </a:r>
            <a:r>
              <a:rPr lang="en-US" dirty="0">
                <a:solidFill>
                  <a:prstClr val="white"/>
                </a:solidFill>
                <a:latin typeface="Corbel"/>
              </a:rPr>
              <a:t>/</a:t>
            </a:r>
            <a:r>
              <a:rPr lang="en-US" dirty="0" err="1">
                <a:solidFill>
                  <a:prstClr val="white"/>
                </a:solidFill>
                <a:latin typeface="Corbel"/>
              </a:rPr>
              <a:t>ganttshiny</a:t>
            </a:r>
            <a:r>
              <a:rPr lang="en-US" dirty="0">
                <a:solidFill>
                  <a:prstClr val="white"/>
                </a:solidFill>
                <a:latin typeface="Corbel"/>
              </a:rPr>
              <a:t>/</a:t>
            </a:r>
          </a:p>
        </p:txBody>
      </p:sp>
    </p:spTree>
    <p:extLst>
      <p:ext uri="{BB962C8B-B14F-4D97-AF65-F5344CB8AC3E}">
        <p14:creationId xmlns:p14="http://schemas.microsoft.com/office/powerpoint/2010/main" val="329439546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Astronomy in the Age of </a:t>
            </a:r>
            <a:r>
              <a:rPr lang="en-US" b="1" dirty="0" smtClean="0"/>
              <a:t>Large Surveys</a:t>
            </a:r>
            <a:endParaRPr lang="en-US" b="1" dirty="0"/>
          </a:p>
        </p:txBody>
      </p:sp>
      <p:sp>
        <p:nvSpPr>
          <p:cNvPr id="3" name="Text Placeholder 2"/>
          <p:cNvSpPr>
            <a:spLocks noGrp="1"/>
          </p:cNvSpPr>
          <p:nvPr>
            <p:ph type="body" idx="1"/>
          </p:nvPr>
        </p:nvSpPr>
        <p:spPr>
          <a:xfrm>
            <a:off x="457207" y="1014413"/>
            <a:ext cx="8229601" cy="5310187"/>
          </a:xfrm>
        </p:spPr>
        <p:txBody>
          <a:bodyPr/>
          <a:lstStyle/>
          <a:p>
            <a:r>
              <a:rPr lang="en-US" sz="2000" dirty="0" smtClean="0">
                <a:solidFill>
                  <a:schemeClr val="bg1">
                    <a:lumMod val="65000"/>
                  </a:schemeClr>
                </a:solidFill>
              </a:rPr>
              <a:t>Traditionally, astronomy was a data-starved science. Our approach to research and our analysis methods were shaped by this environment. Surveys are altering it; </a:t>
            </a:r>
            <a:r>
              <a:rPr lang="en-US" sz="2000" dirty="0">
                <a:solidFill>
                  <a:schemeClr val="bg1">
                    <a:lumMod val="65000"/>
                  </a:schemeClr>
                </a:solidFill>
              </a:rPr>
              <a:t>d</a:t>
            </a:r>
            <a:r>
              <a:rPr lang="en-US" sz="2000" dirty="0" smtClean="0">
                <a:solidFill>
                  <a:schemeClr val="bg1">
                    <a:lumMod val="65000"/>
                  </a:schemeClr>
                </a:solidFill>
              </a:rPr>
              <a:t>ata is becoming abundant and of unprecedented quality.</a:t>
            </a:r>
          </a:p>
          <a:p>
            <a:endParaRPr lang="en-US" sz="2000" dirty="0" smtClean="0">
              <a:solidFill>
                <a:schemeClr val="bg1">
                  <a:lumMod val="65000"/>
                </a:schemeClr>
              </a:solidFill>
            </a:endParaRPr>
          </a:p>
          <a:p>
            <a:r>
              <a:rPr lang="en-US" sz="2000" dirty="0" smtClean="0">
                <a:solidFill>
                  <a:srgbClr val="161616"/>
                </a:solidFill>
              </a:rPr>
              <a:t>For optical, LSST will cap this transformation: it will deliver the positions, magnitudes and variability information for virtually </a:t>
            </a:r>
            <a:r>
              <a:rPr lang="en-US" sz="2000" i="1" dirty="0" smtClean="0">
                <a:solidFill>
                  <a:srgbClr val="161616"/>
                </a:solidFill>
              </a:rPr>
              <a:t>everything</a:t>
            </a:r>
            <a:r>
              <a:rPr lang="en-US" sz="2000" dirty="0" smtClean="0">
                <a:solidFill>
                  <a:srgbClr val="161616"/>
                </a:solidFill>
              </a:rPr>
              <a:t> in the southern sky to 24</a:t>
            </a:r>
            <a:r>
              <a:rPr lang="en-US" sz="2000" baseline="30000" dirty="0" smtClean="0">
                <a:solidFill>
                  <a:srgbClr val="161616"/>
                </a:solidFill>
              </a:rPr>
              <a:t>th</a:t>
            </a:r>
            <a:r>
              <a:rPr lang="en-US" sz="2000" dirty="0" smtClean="0">
                <a:solidFill>
                  <a:srgbClr val="161616"/>
                </a:solidFill>
              </a:rPr>
              <a:t>-27</a:t>
            </a:r>
            <a:r>
              <a:rPr lang="en-US" sz="2000" baseline="30000" dirty="0" smtClean="0">
                <a:solidFill>
                  <a:srgbClr val="161616"/>
                </a:solidFill>
              </a:rPr>
              <a:t>th</a:t>
            </a:r>
            <a:r>
              <a:rPr lang="en-US" sz="2000" dirty="0" smtClean="0">
                <a:solidFill>
                  <a:srgbClr val="161616"/>
                </a:solidFill>
              </a:rPr>
              <a:t> magnitude, with an order of magnitude better controlled systematics than current surveys.</a:t>
            </a:r>
          </a:p>
          <a:p>
            <a:endParaRPr lang="en-US" sz="2000" dirty="0" smtClean="0"/>
          </a:p>
          <a:p>
            <a:endParaRPr lang="en-US" sz="2000" b="1" dirty="0" smtClean="0">
              <a:solidFill>
                <a:schemeClr val="accent2"/>
              </a:solidFill>
            </a:endParaRPr>
          </a:p>
        </p:txBody>
      </p:sp>
    </p:spTree>
    <p:extLst>
      <p:ext uri="{BB962C8B-B14F-4D97-AF65-F5344CB8AC3E}">
        <p14:creationId xmlns:p14="http://schemas.microsoft.com/office/powerpoint/2010/main" val="34811390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 Quantitative Difference</a:t>
            </a:r>
            <a:endParaRPr lang="en-US" b="1" dirty="0"/>
          </a:p>
        </p:txBody>
      </p:sp>
      <p:graphicFrame>
        <p:nvGraphicFramePr>
          <p:cNvPr id="4" name="Table 3"/>
          <p:cNvGraphicFramePr>
            <a:graphicFrameLocks noGrp="1"/>
          </p:cNvGraphicFramePr>
          <p:nvPr>
            <p:extLst>
              <p:ext uri="{D42A27DB-BD31-4B8C-83A1-F6EECF244321}">
                <p14:modId xmlns:p14="http://schemas.microsoft.com/office/powerpoint/2010/main" val="1357168088"/>
              </p:ext>
            </p:extLst>
          </p:nvPr>
        </p:nvGraphicFramePr>
        <p:xfrm>
          <a:off x="377538" y="1186034"/>
          <a:ext cx="8388926" cy="4090416"/>
        </p:xfrm>
        <a:graphic>
          <a:graphicData uri="http://schemas.openxmlformats.org/drawingml/2006/table">
            <a:tbl>
              <a:tblPr>
                <a:effectLst/>
                <a:tableStyleId>{3C2FFA5D-87B4-456A-9821-1D502468CF0F}</a:tableStyleId>
              </a:tblPr>
              <a:tblGrid>
                <a:gridCol w="3508662"/>
                <a:gridCol w="1921545"/>
                <a:gridCol w="2958719"/>
              </a:tblGrid>
              <a:tr h="548640">
                <a:tc>
                  <a:txBody>
                    <a:bodyPr/>
                    <a:lstStyle/>
                    <a:p>
                      <a:pPr marL="0" lvl="2" indent="0" algn="ctr">
                        <a:buNone/>
                      </a:pPr>
                      <a:r>
                        <a:rPr lang="en-US" sz="2000" dirty="0" smtClean="0">
                          <a:latin typeface="+mn-lt"/>
                        </a:rPr>
                        <a:t>Final</a:t>
                      </a:r>
                      <a:r>
                        <a:rPr lang="en-US" sz="2000" baseline="0" dirty="0" smtClean="0">
                          <a:latin typeface="+mn-lt"/>
                        </a:rPr>
                        <a:t> Image Collection – All DRs</a:t>
                      </a:r>
                      <a:endParaRPr lang="en-US" sz="2000" dirty="0" smtClean="0">
                        <a:latin typeface="+mn-lt"/>
                      </a:endParaRPr>
                    </a:p>
                  </a:txBody>
                  <a:tcPr anchor="ctr" anchorCtr="1" horzOverflow="overflow"/>
                </a:tc>
                <a:tc>
                  <a:txBody>
                    <a:bodyPr/>
                    <a:lstStyle/>
                    <a:p>
                      <a:pPr marL="0" lvl="2" indent="0" algn="ctr">
                        <a:buNone/>
                      </a:pPr>
                      <a:r>
                        <a:rPr lang="en-US" sz="2000" dirty="0" smtClean="0">
                          <a:latin typeface="+mn-lt"/>
                        </a:rPr>
                        <a:t>515</a:t>
                      </a:r>
                      <a:r>
                        <a:rPr lang="en-US" sz="2000" baseline="0" dirty="0" smtClean="0">
                          <a:latin typeface="+mn-lt"/>
                        </a:rPr>
                        <a:t> PB</a:t>
                      </a:r>
                      <a:endParaRPr lang="en-US" sz="2000" dirty="0" smtClean="0">
                        <a:latin typeface="+mn-lt"/>
                      </a:endParaRPr>
                    </a:p>
                  </a:txBody>
                  <a:tcPr anchor="ctr" anchorCtr="1" horzOverflow="overflow"/>
                </a:tc>
                <a:tc>
                  <a:txBody>
                    <a:bodyPr/>
                    <a:lstStyle/>
                    <a:p>
                      <a:pPr marL="0" lvl="2" indent="0" algn="ctr">
                        <a:buNone/>
                      </a:pPr>
                      <a:r>
                        <a:rPr lang="en-US" sz="1400" dirty="0" smtClean="0">
                          <a:latin typeface="+mn-lt"/>
                        </a:rPr>
                        <a:t>All Data Releases</a:t>
                      </a:r>
                    </a:p>
                    <a:p>
                      <a:pPr marL="0" lvl="2" indent="0" algn="ctr">
                        <a:buNone/>
                      </a:pPr>
                      <a:r>
                        <a:rPr lang="en-US" sz="1400" baseline="0" dirty="0" smtClean="0">
                          <a:latin typeface="+mn-lt"/>
                        </a:rPr>
                        <a:t>I</a:t>
                      </a:r>
                      <a:r>
                        <a:rPr lang="en-US" sz="1400" dirty="0" smtClean="0">
                          <a:latin typeface="+mn-lt"/>
                        </a:rPr>
                        <a:t>ncludes</a:t>
                      </a:r>
                      <a:r>
                        <a:rPr lang="en-US" sz="1400" baseline="0" dirty="0" smtClean="0">
                          <a:latin typeface="+mn-lt"/>
                        </a:rPr>
                        <a:t> Virtual Data (475 PB)</a:t>
                      </a:r>
                      <a:endParaRPr lang="en-US" sz="1400" dirty="0" smtClean="0">
                        <a:latin typeface="+mn-lt"/>
                      </a:endParaRPr>
                    </a:p>
                  </a:txBody>
                  <a:tcPr anchor="ctr" anchorCtr="1" horzOverflow="overflow"/>
                </a:tc>
              </a:tr>
              <a:tr h="548640">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2000" dirty="0" smtClean="0">
                          <a:latin typeface="+mn-lt"/>
                        </a:rPr>
                        <a:t>Final Image</a:t>
                      </a:r>
                      <a:r>
                        <a:rPr lang="en-US" sz="2000" baseline="0" dirty="0" smtClean="0">
                          <a:latin typeface="+mn-lt"/>
                        </a:rPr>
                        <a:t> Collection – DR11</a:t>
                      </a:r>
                      <a:endParaRPr lang="en-US" sz="2000" dirty="0" smtClean="0">
                        <a:latin typeface="+mn-lt"/>
                      </a:endParaRPr>
                    </a:p>
                  </a:txBody>
                  <a:tcPr anchor="ctr" anchorCtr="1"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2000" baseline="0" dirty="0" smtClean="0">
                          <a:latin typeface="+mn-lt"/>
                        </a:rPr>
                        <a:t>114 PB</a:t>
                      </a:r>
                      <a:endParaRPr lang="en-US" sz="2000" dirty="0" smtClean="0">
                        <a:latin typeface="+mn-lt"/>
                      </a:endParaRPr>
                    </a:p>
                  </a:txBody>
                  <a:tcPr anchor="ctr" anchorCtr="1"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1400" dirty="0" smtClean="0">
                          <a:latin typeface="+mn-lt"/>
                        </a:rPr>
                        <a:t>Data Release 11 (Year 10)</a:t>
                      </a:r>
                    </a:p>
                    <a:p>
                      <a:pPr marL="0" marR="0" lvl="0" indent="0" algn="ctr" defTabSz="914400" rtl="0" eaLnBrk="0" fontAlgn="base" latinLnBrk="0" hangingPunct="0">
                        <a:lnSpc>
                          <a:spcPct val="100000"/>
                        </a:lnSpc>
                        <a:spcBef>
                          <a:spcPct val="20000"/>
                        </a:spcBef>
                        <a:spcAft>
                          <a:spcPct val="0"/>
                        </a:spcAft>
                        <a:buClrTx/>
                        <a:buSzTx/>
                        <a:buFontTx/>
                        <a:buNone/>
                        <a:tabLst/>
                        <a:defRPr/>
                      </a:pPr>
                      <a:r>
                        <a:rPr lang="en-US" sz="1400" dirty="0" smtClean="0">
                          <a:latin typeface="+mn-lt"/>
                        </a:rPr>
                        <a:t>Includes DR11 Virtual Data (88 PB) and all raw images</a:t>
                      </a:r>
                      <a:r>
                        <a:rPr lang="en-US" sz="1400" baseline="0" dirty="0" smtClean="0">
                          <a:latin typeface="+mn-lt"/>
                        </a:rPr>
                        <a:t> from all years</a:t>
                      </a:r>
                      <a:endParaRPr lang="en-US" sz="1400" dirty="0" smtClean="0">
                        <a:latin typeface="+mn-lt"/>
                      </a:endParaRPr>
                    </a:p>
                  </a:txBody>
                  <a:tcPr anchor="ctr" anchorCtr="1" horzOverflow="overflow"/>
                </a:tc>
              </a:tr>
              <a:tr h="548640">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2000" dirty="0" smtClean="0">
                          <a:latin typeface="+mn-lt"/>
                        </a:rPr>
                        <a:t>Final</a:t>
                      </a:r>
                      <a:r>
                        <a:rPr lang="en-US" sz="2000" baseline="0" dirty="0" smtClean="0">
                          <a:latin typeface="+mn-lt"/>
                        </a:rPr>
                        <a:t> Database</a:t>
                      </a:r>
                    </a:p>
                  </a:txBody>
                  <a:tcPr anchor="ctr" anchorCtr="1"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2000" dirty="0" smtClean="0">
                          <a:latin typeface="+mn-lt"/>
                        </a:rPr>
                        <a:t>16 PB</a:t>
                      </a:r>
                    </a:p>
                  </a:txBody>
                  <a:tcPr anchor="ctr" anchorCtr="1"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1400" dirty="0" smtClean="0">
                          <a:latin typeface="+mn-lt"/>
                        </a:rPr>
                        <a:t>Data Release 11 (Year 10)</a:t>
                      </a:r>
                    </a:p>
                    <a:p>
                      <a:pPr marL="0" marR="0" lvl="0" indent="0" algn="ctr" defTabSz="914400" rtl="0" eaLnBrk="0" fontAlgn="base" latinLnBrk="0" hangingPunct="0">
                        <a:lnSpc>
                          <a:spcPct val="100000"/>
                        </a:lnSpc>
                        <a:spcBef>
                          <a:spcPct val="20000"/>
                        </a:spcBef>
                        <a:spcAft>
                          <a:spcPct val="0"/>
                        </a:spcAft>
                        <a:buClrTx/>
                        <a:buSzTx/>
                        <a:buFontTx/>
                        <a:buNone/>
                        <a:tabLst/>
                        <a:defRPr/>
                      </a:pPr>
                      <a:r>
                        <a:rPr lang="en-US" sz="1400" dirty="0" smtClean="0">
                          <a:latin typeface="+mn-lt"/>
                        </a:rPr>
                        <a:t>Includes</a:t>
                      </a:r>
                      <a:r>
                        <a:rPr lang="en-US" sz="1400" baseline="0" dirty="0" smtClean="0">
                          <a:latin typeface="+mn-lt"/>
                        </a:rPr>
                        <a:t> Data, Indexes, and DB Swap</a:t>
                      </a:r>
                      <a:endParaRPr lang="en-US" sz="1400" dirty="0" smtClean="0">
                        <a:latin typeface="+mn-lt"/>
                      </a:endParaRPr>
                    </a:p>
                  </a:txBody>
                  <a:tcPr anchor="ctr" anchorCtr="1" horzOverflow="overflow"/>
                </a:tc>
              </a:tr>
              <a:tr h="548640">
                <a:tc>
                  <a:txBody>
                    <a:bodyPr/>
                    <a:lstStyle/>
                    <a:p>
                      <a:pPr marL="0" lvl="1" indent="0" algn="ctr">
                        <a:buNone/>
                      </a:pPr>
                      <a:r>
                        <a:rPr lang="en-US" sz="2000" dirty="0" smtClean="0">
                          <a:latin typeface="+mn-lt"/>
                        </a:rPr>
                        <a:t>Final Disk</a:t>
                      </a:r>
                      <a:r>
                        <a:rPr lang="en-US" sz="2000" baseline="0" dirty="0" smtClean="0">
                          <a:latin typeface="+mn-lt"/>
                        </a:rPr>
                        <a:t> Storage</a:t>
                      </a:r>
                      <a:endParaRPr lang="en-US" sz="2000" dirty="0" smtClean="0">
                        <a:latin typeface="+mn-lt"/>
                      </a:endParaRPr>
                    </a:p>
                  </a:txBody>
                  <a:tcPr anchor="ctr" anchorCtr="1" horzOverflow="overflow"/>
                </a:tc>
                <a:tc>
                  <a:txBody>
                    <a:bodyPr/>
                    <a:lstStyle/>
                    <a:p>
                      <a:pPr marL="0" lvl="1" indent="0" algn="ctr">
                        <a:buNone/>
                      </a:pPr>
                      <a:r>
                        <a:rPr lang="en-US" sz="2000" dirty="0" smtClean="0">
                          <a:latin typeface="+mn-lt"/>
                        </a:rPr>
                        <a:t>375 PB</a:t>
                      </a:r>
                    </a:p>
                  </a:txBody>
                  <a:tcPr anchor="ctr" anchorCtr="1" horzOverflow="overflow"/>
                </a:tc>
                <a:tc>
                  <a:txBody>
                    <a:bodyPr/>
                    <a:lstStyle/>
                    <a:p>
                      <a:pPr marL="0" lvl="1" indent="0" algn="ctr">
                        <a:buNone/>
                      </a:pPr>
                      <a:r>
                        <a:rPr lang="en-US" sz="1400" dirty="0" smtClean="0">
                          <a:latin typeface="+mn-lt"/>
                        </a:rPr>
                        <a:t>Archive and Base Sites</a:t>
                      </a:r>
                    </a:p>
                  </a:txBody>
                  <a:tcPr anchor="ctr" anchorCtr="1" horzOverflow="overflow"/>
                </a:tc>
              </a:tr>
              <a:tr h="548640">
                <a:tc>
                  <a:txBody>
                    <a:bodyPr/>
                    <a:lstStyle/>
                    <a:p>
                      <a:pPr marL="0" lvl="1" indent="0" algn="ctr">
                        <a:buNone/>
                      </a:pPr>
                      <a:r>
                        <a:rPr lang="en-US" sz="2000" dirty="0" smtClean="0">
                          <a:latin typeface="+mn-lt"/>
                        </a:rPr>
                        <a:t>Final Tape Storage</a:t>
                      </a:r>
                    </a:p>
                  </a:txBody>
                  <a:tcPr anchor="ctr" anchorCtr="1" horzOverflow="overflow"/>
                </a:tc>
                <a:tc>
                  <a:txBody>
                    <a:bodyPr/>
                    <a:lstStyle/>
                    <a:p>
                      <a:pPr marL="0" lvl="1" indent="0" algn="ctr">
                        <a:buNone/>
                      </a:pPr>
                      <a:r>
                        <a:rPr lang="en-US" sz="2000" dirty="0" smtClean="0">
                          <a:latin typeface="+mn-lt"/>
                        </a:rPr>
                        <a:t>121 PB</a:t>
                      </a:r>
                    </a:p>
                  </a:txBody>
                  <a:tcPr anchor="ctr" anchorCtr="1" horzOverflow="overflow"/>
                </a:tc>
                <a:tc>
                  <a:txBody>
                    <a:bodyPr/>
                    <a:lstStyle/>
                    <a:p>
                      <a:pPr marL="0" lvl="1" indent="0" algn="ctr">
                        <a:buNone/>
                      </a:pPr>
                      <a:r>
                        <a:rPr lang="en-US" sz="1400" dirty="0" smtClean="0">
                          <a:latin typeface="+mn-lt"/>
                        </a:rPr>
                        <a:t>Single Site, Single Copy</a:t>
                      </a:r>
                      <a:r>
                        <a:rPr lang="en-US" sz="1400" baseline="0" dirty="0" smtClean="0">
                          <a:latin typeface="+mn-lt"/>
                        </a:rPr>
                        <a:t> Only</a:t>
                      </a:r>
                      <a:endParaRPr lang="en-US" sz="1400" dirty="0" smtClean="0">
                        <a:latin typeface="+mn-lt"/>
                      </a:endParaRPr>
                    </a:p>
                  </a:txBody>
                  <a:tcPr anchor="ctr" anchorCtr="1" horzOverflow="overflow"/>
                </a:tc>
              </a:tr>
              <a:tr h="548640">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2000" baseline="0" dirty="0" smtClean="0">
                          <a:latin typeface="+mn-lt"/>
                        </a:rPr>
                        <a:t>Peak Number of Nodes</a:t>
                      </a:r>
                    </a:p>
                  </a:txBody>
                  <a:tcPr anchor="ctr" anchorCtr="1"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2000" baseline="0" dirty="0" smtClean="0">
                          <a:latin typeface="+mn-lt"/>
                        </a:rPr>
                        <a:t>1750</a:t>
                      </a:r>
                    </a:p>
                  </a:txBody>
                  <a:tcPr anchor="ctr" anchorCtr="1"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1400" baseline="0" dirty="0" smtClean="0">
                          <a:latin typeface="+mn-lt"/>
                        </a:rPr>
                        <a:t>Archive and Base Sites</a:t>
                      </a:r>
                    </a:p>
                    <a:p>
                      <a:pPr marL="0" marR="0" lvl="0" indent="0" algn="ctr" defTabSz="914400" rtl="0" eaLnBrk="0" fontAlgn="base" latinLnBrk="0" hangingPunct="0">
                        <a:lnSpc>
                          <a:spcPct val="100000"/>
                        </a:lnSpc>
                        <a:spcBef>
                          <a:spcPct val="20000"/>
                        </a:spcBef>
                        <a:spcAft>
                          <a:spcPct val="0"/>
                        </a:spcAft>
                        <a:buClrTx/>
                        <a:buSzTx/>
                        <a:buFontTx/>
                        <a:buNone/>
                        <a:tabLst/>
                        <a:defRPr/>
                      </a:pPr>
                      <a:r>
                        <a:rPr lang="en-US" sz="1400" baseline="0" dirty="0" smtClean="0">
                          <a:latin typeface="+mn-lt"/>
                        </a:rPr>
                        <a:t>Compute and Database Nodes</a:t>
                      </a:r>
                    </a:p>
                  </a:txBody>
                  <a:tcPr anchor="ctr" anchorCtr="1" horzOverflow="overflow"/>
                </a:tc>
              </a:tr>
              <a:tr h="548640">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2000" baseline="0" dirty="0" smtClean="0">
                          <a:latin typeface="+mn-lt"/>
                        </a:rPr>
                        <a:t>Number of Alerts Generated</a:t>
                      </a:r>
                    </a:p>
                  </a:txBody>
                  <a:tcPr anchor="ctr" anchorCtr="1"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2000" baseline="0" dirty="0" smtClean="0">
                          <a:solidFill>
                            <a:schemeClr val="tx1"/>
                          </a:solidFill>
                          <a:latin typeface="+mn-lt"/>
                        </a:rPr>
                        <a:t>28 billion</a:t>
                      </a:r>
                    </a:p>
                  </a:txBody>
                  <a:tcPr anchor="ctr" anchorCtr="1"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lang="en-US" sz="1400" baseline="0" dirty="0" smtClean="0">
                          <a:latin typeface="+mn-lt"/>
                        </a:rPr>
                        <a:t>Life of survey</a:t>
                      </a:r>
                    </a:p>
                  </a:txBody>
                  <a:tcPr anchor="ctr" anchorCtr="1" horzOverflow="overflow"/>
                </a:tc>
              </a:tr>
            </a:tbl>
          </a:graphicData>
        </a:graphic>
      </p:graphicFrame>
      <p:sp>
        <p:nvSpPr>
          <p:cNvPr id="5" name="Content Placeholder 2"/>
          <p:cNvSpPr txBox="1">
            <a:spLocks/>
          </p:cNvSpPr>
          <p:nvPr/>
        </p:nvSpPr>
        <p:spPr>
          <a:xfrm>
            <a:off x="228601" y="5813156"/>
            <a:ext cx="8686800" cy="457200"/>
          </a:xfrm>
          <a:prstGeom prst="rect">
            <a:avLst/>
          </a:prstGeom>
        </p:spPr>
        <p:txBody>
          <a:bodyPr>
            <a:normAutofit/>
          </a:bodyPr>
          <a:lstStyle>
            <a:lvl1pPr marL="342900" indent="-342900" algn="l" defTabSz="457200" rtl="0" eaLnBrk="1" fontAlgn="base" hangingPunct="1">
              <a:spcBef>
                <a:spcPct val="20000"/>
              </a:spcBef>
              <a:spcAft>
                <a:spcPct val="0"/>
              </a:spcAft>
              <a:buFont typeface="Arial" charset="0"/>
              <a:buChar char="−"/>
              <a:defRPr sz="2400" kern="1200">
                <a:solidFill>
                  <a:srgbClr val="1F497D"/>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buChar char="–"/>
              <a:defRPr sz="2400" kern="1200">
                <a:solidFill>
                  <a:srgbClr val="1F497D"/>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rgbClr val="1F497D"/>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rgbClr val="1F497D"/>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rgbClr val="1F497D"/>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smtClean="0">
                <a:latin typeface="Calibri"/>
              </a:rPr>
              <a:t>Virtual Data is data that is dynamically recreated on-demand from provenance information</a:t>
            </a:r>
          </a:p>
        </p:txBody>
      </p:sp>
    </p:spTree>
    <p:extLst>
      <p:ext uri="{BB962C8B-B14F-4D97-AF65-F5344CB8AC3E}">
        <p14:creationId xmlns:p14="http://schemas.microsoft.com/office/powerpoint/2010/main" val="776760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 Qualitative Difference</a:t>
            </a:r>
            <a:endParaRPr lang="en-US" b="1" dirty="0"/>
          </a:p>
        </p:txBody>
      </p:sp>
      <p:pic>
        <p:nvPicPr>
          <p:cNvPr id="4" name="Picture 3"/>
          <p:cNvPicPr>
            <a:picLocks noChangeAspect="1"/>
          </p:cNvPicPr>
          <p:nvPr/>
        </p:nvPicPr>
        <p:blipFill>
          <a:blip r:embed="rId2"/>
          <a:stretch>
            <a:fillRect/>
          </a:stretch>
        </p:blipFill>
        <p:spPr>
          <a:xfrm>
            <a:off x="4343400" y="1371602"/>
            <a:ext cx="4665504" cy="4581592"/>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1295400"/>
            <a:ext cx="4059141" cy="4648199"/>
          </a:xfrm>
          <a:prstGeom prst="rect">
            <a:avLst/>
          </a:prstGeom>
        </p:spPr>
      </p:pic>
      <p:sp>
        <p:nvSpPr>
          <p:cNvPr id="7" name="TextBox 6"/>
          <p:cNvSpPr txBox="1"/>
          <p:nvPr/>
        </p:nvSpPr>
        <p:spPr>
          <a:xfrm>
            <a:off x="24488" y="838200"/>
            <a:ext cx="4215216" cy="338554"/>
          </a:xfrm>
          <a:prstGeom prst="rect">
            <a:avLst/>
          </a:prstGeom>
          <a:noFill/>
        </p:spPr>
        <p:txBody>
          <a:bodyPr wrap="none" rtlCol="0">
            <a:spAutoFit/>
          </a:bodyPr>
          <a:lstStyle/>
          <a:p>
            <a:pPr algn="ctr" defTabSz="914400" fontAlgn="base">
              <a:spcBef>
                <a:spcPct val="50000"/>
              </a:spcBef>
              <a:spcAft>
                <a:spcPct val="0"/>
              </a:spcAft>
            </a:pPr>
            <a:r>
              <a:rPr lang="en-US" sz="1600" b="1" dirty="0" smtClean="0">
                <a:solidFill>
                  <a:srgbClr val="1F497D"/>
                </a:solidFill>
                <a:latin typeface="Calibri"/>
              </a:rPr>
              <a:t>9 hours on CFHT/</a:t>
            </a:r>
            <a:r>
              <a:rPr lang="en-US" sz="1600" b="1" dirty="0" err="1" smtClean="0">
                <a:solidFill>
                  <a:srgbClr val="1F497D"/>
                </a:solidFill>
                <a:latin typeface="Calibri"/>
              </a:rPr>
              <a:t>MegaCam</a:t>
            </a:r>
            <a:r>
              <a:rPr lang="en-US" sz="1600" b="1" dirty="0" smtClean="0">
                <a:solidFill>
                  <a:srgbClr val="1F497D"/>
                </a:solidFill>
                <a:latin typeface="Calibri"/>
              </a:rPr>
              <a:t> (Munoz et al. 2010)</a:t>
            </a:r>
            <a:endParaRPr lang="en-US" sz="1600" b="1" dirty="0">
              <a:solidFill>
                <a:srgbClr val="1F497D"/>
              </a:solidFill>
              <a:latin typeface="Calibri"/>
            </a:endParaRPr>
          </a:p>
        </p:txBody>
      </p:sp>
      <p:sp>
        <p:nvSpPr>
          <p:cNvPr id="8" name="TextBox 7"/>
          <p:cNvSpPr txBox="1"/>
          <p:nvPr/>
        </p:nvSpPr>
        <p:spPr>
          <a:xfrm>
            <a:off x="4670892" y="838200"/>
            <a:ext cx="4133163" cy="338554"/>
          </a:xfrm>
          <a:prstGeom prst="rect">
            <a:avLst/>
          </a:prstGeom>
          <a:noFill/>
        </p:spPr>
        <p:txBody>
          <a:bodyPr wrap="none" rtlCol="0">
            <a:spAutoFit/>
          </a:bodyPr>
          <a:lstStyle/>
          <a:p>
            <a:pPr algn="ctr" defTabSz="914400" fontAlgn="base">
              <a:spcBef>
                <a:spcPct val="50000"/>
              </a:spcBef>
              <a:spcAft>
                <a:spcPct val="0"/>
              </a:spcAft>
            </a:pPr>
            <a:r>
              <a:rPr lang="en-US" sz="1600" b="1" dirty="0" smtClean="0">
                <a:solidFill>
                  <a:srgbClr val="1F497D"/>
                </a:solidFill>
                <a:latin typeface="Calibri"/>
              </a:rPr>
              <a:t>LSST, single-epoch and full-survey (simulation)</a:t>
            </a:r>
            <a:endParaRPr lang="en-US" sz="1600" b="1" dirty="0">
              <a:solidFill>
                <a:srgbClr val="1F497D"/>
              </a:solidFill>
              <a:latin typeface="Calibri"/>
            </a:endParaRPr>
          </a:p>
        </p:txBody>
      </p:sp>
    </p:spTree>
    <p:extLst>
      <p:ext uri="{BB962C8B-B14F-4D97-AF65-F5344CB8AC3E}">
        <p14:creationId xmlns:p14="http://schemas.microsoft.com/office/powerpoint/2010/main" val="214166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Astronomy in the Age of </a:t>
            </a:r>
            <a:r>
              <a:rPr lang="en-US" b="1" dirty="0" smtClean="0"/>
              <a:t>Large Surveys</a:t>
            </a:r>
            <a:endParaRPr lang="en-US" b="1" dirty="0"/>
          </a:p>
        </p:txBody>
      </p:sp>
      <p:sp>
        <p:nvSpPr>
          <p:cNvPr id="3" name="Text Placeholder 2"/>
          <p:cNvSpPr>
            <a:spLocks noGrp="1"/>
          </p:cNvSpPr>
          <p:nvPr>
            <p:ph type="body" idx="1"/>
          </p:nvPr>
        </p:nvSpPr>
        <p:spPr>
          <a:xfrm>
            <a:off x="457207" y="1014413"/>
            <a:ext cx="8229601" cy="5310187"/>
          </a:xfrm>
        </p:spPr>
        <p:txBody>
          <a:bodyPr/>
          <a:lstStyle/>
          <a:p>
            <a:r>
              <a:rPr lang="en-US" sz="2000" dirty="0" smtClean="0">
                <a:solidFill>
                  <a:schemeClr val="bg1">
                    <a:lumMod val="65000"/>
                  </a:schemeClr>
                </a:solidFill>
              </a:rPr>
              <a:t>Traditionally, astronomy was a data-starved science. Our approach to research and our analysis methods were shaped by this environment. Surveys are altering it; </a:t>
            </a:r>
            <a:r>
              <a:rPr lang="en-US" sz="2000" dirty="0">
                <a:solidFill>
                  <a:schemeClr val="bg1">
                    <a:lumMod val="65000"/>
                  </a:schemeClr>
                </a:solidFill>
              </a:rPr>
              <a:t>d</a:t>
            </a:r>
            <a:r>
              <a:rPr lang="en-US" sz="2000" dirty="0" smtClean="0">
                <a:solidFill>
                  <a:schemeClr val="bg1">
                    <a:lumMod val="65000"/>
                  </a:schemeClr>
                </a:solidFill>
              </a:rPr>
              <a:t>ata is becoming abundant and of unprecedented quality.</a:t>
            </a:r>
          </a:p>
          <a:p>
            <a:endParaRPr lang="en-US" sz="2000" dirty="0" smtClean="0">
              <a:solidFill>
                <a:schemeClr val="bg1">
                  <a:lumMod val="65000"/>
                </a:schemeClr>
              </a:solidFill>
            </a:endParaRPr>
          </a:p>
          <a:p>
            <a:r>
              <a:rPr lang="en-US" sz="2000" dirty="0" smtClean="0">
                <a:solidFill>
                  <a:srgbClr val="BFBFBF"/>
                </a:solidFill>
              </a:rPr>
              <a:t>For optical, LSST will cap this transformation: it will deliver the positions, magnitudes and variability information for virtually </a:t>
            </a:r>
            <a:r>
              <a:rPr lang="en-US" sz="2000" i="1" dirty="0" smtClean="0">
                <a:solidFill>
                  <a:srgbClr val="BFBFBF"/>
                </a:solidFill>
              </a:rPr>
              <a:t>everything</a:t>
            </a:r>
            <a:r>
              <a:rPr lang="en-US" sz="2000" dirty="0" smtClean="0">
                <a:solidFill>
                  <a:srgbClr val="BFBFBF"/>
                </a:solidFill>
              </a:rPr>
              <a:t> in the southern sky to 24</a:t>
            </a:r>
            <a:r>
              <a:rPr lang="en-US" sz="2000" baseline="30000" dirty="0" smtClean="0">
                <a:solidFill>
                  <a:srgbClr val="BFBFBF"/>
                </a:solidFill>
              </a:rPr>
              <a:t>th</a:t>
            </a:r>
            <a:r>
              <a:rPr lang="en-US" sz="2000" dirty="0" smtClean="0">
                <a:solidFill>
                  <a:srgbClr val="BFBFBF"/>
                </a:solidFill>
              </a:rPr>
              <a:t>-27</a:t>
            </a:r>
            <a:r>
              <a:rPr lang="en-US" sz="2000" baseline="30000" dirty="0" smtClean="0">
                <a:solidFill>
                  <a:srgbClr val="BFBFBF"/>
                </a:solidFill>
              </a:rPr>
              <a:t>th</a:t>
            </a:r>
            <a:r>
              <a:rPr lang="en-US" sz="2000" dirty="0" smtClean="0">
                <a:solidFill>
                  <a:srgbClr val="BFBFBF"/>
                </a:solidFill>
              </a:rPr>
              <a:t> magnitude, with an order of magnitude better controlled systematics than current surveys.</a:t>
            </a:r>
          </a:p>
          <a:p>
            <a:endParaRPr lang="en-US" sz="2000" dirty="0" smtClean="0"/>
          </a:p>
          <a:p>
            <a:r>
              <a:rPr lang="en-US" sz="2000" b="1" dirty="0" smtClean="0">
                <a:solidFill>
                  <a:schemeClr val="tx2"/>
                </a:solidFill>
              </a:rPr>
              <a:t>We’re entering the age of abundance of high quality data. </a:t>
            </a:r>
            <a:r>
              <a:rPr lang="en-US" sz="2000" b="1" dirty="0" smtClean="0">
                <a:solidFill>
                  <a:schemeClr val="accent2"/>
                </a:solidFill>
              </a:rPr>
              <a:t>Success in research will depend on the </a:t>
            </a:r>
            <a:r>
              <a:rPr lang="en-US" sz="2000" b="1" u="sng" dirty="0" smtClean="0">
                <a:solidFill>
                  <a:schemeClr val="accent2"/>
                </a:solidFill>
              </a:rPr>
              <a:t>ability to analyze and mine knowledge</a:t>
            </a:r>
            <a:r>
              <a:rPr lang="en-US" sz="2000" b="1" dirty="0" smtClean="0">
                <a:solidFill>
                  <a:schemeClr val="accent2"/>
                </a:solidFill>
              </a:rPr>
              <a:t> from that data.</a:t>
            </a:r>
          </a:p>
        </p:txBody>
      </p:sp>
    </p:spTree>
    <p:extLst>
      <p:ext uri="{BB962C8B-B14F-4D97-AF65-F5344CB8AC3E}">
        <p14:creationId xmlns:p14="http://schemas.microsoft.com/office/powerpoint/2010/main" val="17990494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Mailing List</a:t>
            </a:r>
            <a:endParaRPr lang="en-US" dirty="0"/>
          </a:p>
        </p:txBody>
      </p:sp>
      <p:sp>
        <p:nvSpPr>
          <p:cNvPr id="3" name="Content Placeholder 2"/>
          <p:cNvSpPr>
            <a:spLocks noGrp="1"/>
          </p:cNvSpPr>
          <p:nvPr>
            <p:ph idx="1"/>
          </p:nvPr>
        </p:nvSpPr>
        <p:spPr/>
        <p:txBody>
          <a:bodyPr>
            <a:normAutofit/>
          </a:bodyPr>
          <a:lstStyle/>
          <a:p>
            <a:r>
              <a:rPr lang="en-US" sz="2800" dirty="0">
                <a:hlinkClick r:id="rId2"/>
              </a:rPr>
              <a:t>astr497a_sp15@</a:t>
            </a:r>
            <a:r>
              <a:rPr lang="en-US" sz="2800" dirty="0" smtClean="0">
                <a:hlinkClick r:id="rId2"/>
              </a:rPr>
              <a:t>uw.edu</a:t>
            </a:r>
            <a:endParaRPr lang="en-US" sz="2800" dirty="0" smtClean="0"/>
          </a:p>
          <a:p>
            <a:r>
              <a:rPr lang="en-US" sz="2800" dirty="0" smtClean="0"/>
              <a:t>Some of you may be auditing</a:t>
            </a:r>
          </a:p>
          <a:p>
            <a:pPr lvl="1"/>
            <a:r>
              <a:rPr lang="en-US" sz="2400" dirty="0" smtClean="0"/>
              <a:t>If you’re not enrolled, e-mail me your e-mail address so I can add you to the class mailing list</a:t>
            </a:r>
          </a:p>
          <a:p>
            <a:pPr lvl="1"/>
            <a:r>
              <a:rPr lang="en-US" sz="2400" dirty="0" smtClean="0">
                <a:hlinkClick r:id="rId3"/>
              </a:rPr>
              <a:t>mjuric@astro.washington.edu</a:t>
            </a:r>
            <a:endParaRPr lang="en-US" sz="2400" dirty="0" smtClean="0"/>
          </a:p>
          <a:p>
            <a:r>
              <a:rPr lang="en-US" sz="2800" dirty="0" smtClean="0"/>
              <a:t>All announcements, etc., will go via that list</a:t>
            </a:r>
          </a:p>
        </p:txBody>
      </p:sp>
    </p:spTree>
    <p:extLst>
      <p:ext uri="{BB962C8B-B14F-4D97-AF65-F5344CB8AC3E}">
        <p14:creationId xmlns:p14="http://schemas.microsoft.com/office/powerpoint/2010/main" val="3379472452"/>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a:t>
            </a:r>
            <a:endParaRPr lang="en-US" dirty="0"/>
          </a:p>
        </p:txBody>
      </p:sp>
      <p:sp>
        <p:nvSpPr>
          <p:cNvPr id="3" name="Content Placeholder 2"/>
          <p:cNvSpPr>
            <a:spLocks noGrp="1"/>
          </p:cNvSpPr>
          <p:nvPr>
            <p:ph idx="1"/>
          </p:nvPr>
        </p:nvSpPr>
        <p:spPr/>
        <p:txBody>
          <a:bodyPr/>
          <a:lstStyle/>
          <a:p>
            <a:r>
              <a:rPr lang="en-US" dirty="0" smtClean="0"/>
              <a:t>Software Tools</a:t>
            </a:r>
          </a:p>
          <a:p>
            <a:pPr lvl="1"/>
            <a:r>
              <a:rPr lang="en-US" dirty="0" smtClean="0"/>
              <a:t>Python</a:t>
            </a:r>
          </a:p>
          <a:p>
            <a:pPr lvl="1"/>
            <a:r>
              <a:rPr lang="en-US" dirty="0" err="1" smtClean="0"/>
              <a:t>IPython</a:t>
            </a:r>
            <a:endParaRPr lang="en-US" dirty="0" smtClean="0"/>
          </a:p>
          <a:p>
            <a:pPr lvl="1"/>
            <a:r>
              <a:rPr lang="en-US" dirty="0" err="1" smtClean="0"/>
              <a:t>Git</a:t>
            </a:r>
            <a:r>
              <a:rPr lang="en-US" dirty="0" smtClean="0"/>
              <a:t> and </a:t>
            </a:r>
            <a:r>
              <a:rPr lang="en-US" dirty="0" err="1" smtClean="0"/>
              <a:t>github</a:t>
            </a:r>
            <a:endParaRPr lang="en-US" dirty="0" smtClean="0"/>
          </a:p>
          <a:p>
            <a:pPr lvl="1"/>
            <a:r>
              <a:rPr lang="en-US" dirty="0" smtClean="0"/>
              <a:t>Basic numerical and analysis libraries</a:t>
            </a:r>
            <a:endParaRPr lang="en-US" dirty="0"/>
          </a:p>
        </p:txBody>
      </p:sp>
    </p:spTree>
    <p:extLst>
      <p:ext uri="{BB962C8B-B14F-4D97-AF65-F5344CB8AC3E}">
        <p14:creationId xmlns:p14="http://schemas.microsoft.com/office/powerpoint/2010/main" val="221599952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Lectures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MF, 11am-12:20pm</a:t>
            </a:r>
          </a:p>
          <a:p>
            <a:pPr lvl="1"/>
            <a:r>
              <a:rPr lang="en-US" dirty="0" smtClean="0"/>
              <a:t>Mondays: Lecture</a:t>
            </a:r>
          </a:p>
          <a:p>
            <a:pPr lvl="1"/>
            <a:r>
              <a:rPr lang="en-US" dirty="0" smtClean="0"/>
              <a:t>Fridays: Hands-on work</a:t>
            </a:r>
          </a:p>
          <a:p>
            <a:pPr lvl="2"/>
            <a:r>
              <a:rPr lang="en-US" dirty="0" smtClean="0"/>
              <a:t>May deviate from this pattern early on</a:t>
            </a:r>
          </a:p>
          <a:p>
            <a:endParaRPr lang="en-US" dirty="0"/>
          </a:p>
          <a:p>
            <a:r>
              <a:rPr lang="en-US" dirty="0" smtClean="0"/>
              <a:t>Lecture structure:</a:t>
            </a:r>
          </a:p>
          <a:p>
            <a:pPr lvl="1"/>
            <a:r>
              <a:rPr lang="en-US" dirty="0" smtClean="0"/>
              <a:t>About an ~hour for introducing new materials, etc.</a:t>
            </a:r>
          </a:p>
          <a:p>
            <a:pPr lvl="1"/>
            <a:r>
              <a:rPr lang="en-US" dirty="0" smtClean="0"/>
              <a:t>Leave ~20 minutes for open-ended discussion</a:t>
            </a:r>
          </a:p>
          <a:p>
            <a:pPr lvl="1"/>
            <a:r>
              <a:rPr lang="en-US" dirty="0" smtClean="0"/>
              <a:t>Interrupt and ask questions at </a:t>
            </a:r>
            <a:r>
              <a:rPr lang="en-US" u="sng" dirty="0" smtClean="0"/>
              <a:t>any time</a:t>
            </a:r>
            <a:r>
              <a:rPr lang="en-US" dirty="0" smtClean="0"/>
              <a:t>!</a:t>
            </a:r>
            <a:endParaRPr lang="en-US" dirty="0"/>
          </a:p>
        </p:txBody>
      </p:sp>
    </p:spTree>
    <p:extLst>
      <p:ext uri="{BB962C8B-B14F-4D97-AF65-F5344CB8AC3E}">
        <p14:creationId xmlns:p14="http://schemas.microsoft.com/office/powerpoint/2010/main" val="169351919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Materials</a:t>
            </a:r>
            <a:endParaRPr lang="en-US" dirty="0"/>
          </a:p>
        </p:txBody>
      </p:sp>
      <p:sp>
        <p:nvSpPr>
          <p:cNvPr id="3" name="Content Placeholder 2"/>
          <p:cNvSpPr>
            <a:spLocks noGrp="1"/>
          </p:cNvSpPr>
          <p:nvPr>
            <p:ph idx="1"/>
          </p:nvPr>
        </p:nvSpPr>
        <p:spPr/>
        <p:txBody>
          <a:bodyPr/>
          <a:lstStyle/>
          <a:p>
            <a:r>
              <a:rPr lang="en-US" dirty="0" smtClean="0"/>
              <a:t>I’ll be adding most of what we need to the following repository on </a:t>
            </a:r>
            <a:r>
              <a:rPr lang="en-US" dirty="0" err="1" smtClean="0"/>
              <a:t>GitHub</a:t>
            </a:r>
            <a:r>
              <a:rPr lang="en-US" dirty="0" smtClean="0"/>
              <a:t>:</a:t>
            </a:r>
          </a:p>
          <a:p>
            <a:endParaRPr lang="en-US" dirty="0"/>
          </a:p>
          <a:p>
            <a:pPr marL="0" indent="0">
              <a:buNone/>
            </a:pPr>
            <a:r>
              <a:rPr lang="en-US" dirty="0" smtClean="0"/>
              <a:t>	https</a:t>
            </a:r>
            <a:r>
              <a:rPr lang="en-US" dirty="0"/>
              <a:t>://</a:t>
            </a:r>
            <a:r>
              <a:rPr lang="en-US" dirty="0" err="1"/>
              <a:t>github.com</a:t>
            </a:r>
            <a:r>
              <a:rPr lang="en-US" dirty="0"/>
              <a:t>/</a:t>
            </a:r>
            <a:r>
              <a:rPr lang="en-US" dirty="0" err="1"/>
              <a:t>mjuric</a:t>
            </a:r>
            <a:r>
              <a:rPr lang="en-US" dirty="0"/>
              <a:t>/</a:t>
            </a:r>
            <a:r>
              <a:rPr lang="en-US" dirty="0" smtClean="0"/>
              <a:t>ast497a</a:t>
            </a:r>
            <a:endParaRPr lang="en-US" dirty="0"/>
          </a:p>
        </p:txBody>
      </p:sp>
    </p:spTree>
    <p:extLst>
      <p:ext uri="{BB962C8B-B14F-4D97-AF65-F5344CB8AC3E}">
        <p14:creationId xmlns:p14="http://schemas.microsoft.com/office/powerpoint/2010/main" val="395000091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PDR-nTele2-dmf">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FDR-Template2013v2-dmf">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DB7D1"/>
            </a:gs>
            <a:gs pos="100000">
              <a:srgbClr val="2284A4"/>
            </a:gs>
          </a:gsLst>
          <a:lin ang="4680000" scaled="0"/>
          <a:tileRect/>
        </a:gradFill>
        <a:ln w="0" cap="flat">
          <a:solidFill>
            <a:srgbClr val="5293A5"/>
          </a:solidFill>
          <a:round/>
        </a:ln>
        <a:effectLst/>
      </a:spPr>
      <a:bodyPr rtlCol="0" anchor="t"/>
      <a:lstStyle>
        <a:defPPr algn="ctr">
          <a:defRPr sz="1600" dirty="0" smtClean="0">
            <a:solidFill>
              <a:schemeClr val="bg1"/>
            </a:solidFill>
          </a:defRPr>
        </a:defPPr>
      </a:lstStyle>
      <a:style>
        <a:lnRef idx="3">
          <a:schemeClr val="lt1"/>
        </a:lnRef>
        <a:fillRef idx="1">
          <a:schemeClr val="accent5"/>
        </a:fillRef>
        <a:effectRef idx="1">
          <a:schemeClr val="accent5"/>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solidFill>
          <a:srgbClr val="2284A4">
            <a:alpha val="84000"/>
          </a:srgbClr>
        </a:solidFill>
        <a:effectLst/>
      </a:spPr>
      <a:bodyPr wrap="square" lIns="91440" rtlCol="0" anchor="t" anchorCtr="1">
        <a:spAutoFit/>
      </a:bodyPr>
      <a:lstStyle>
        <a:defPPr>
          <a:defRPr dirty="0" smtClean="0">
            <a:solidFill>
              <a:schemeClr val="bg1"/>
            </a:solidFill>
          </a:defRPr>
        </a:defPPr>
      </a:lstStyle>
    </a:txDef>
  </a:objectDefaults>
  <a:extraClrSchemeLst/>
</a:theme>
</file>

<file path=ppt/theme/theme4.xml><?xml version="1.0" encoding="utf-8"?>
<a:theme xmlns:a="http://schemas.openxmlformats.org/drawingml/2006/main" name="1_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FDR-Template2013v2-dmf">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DB7D1"/>
            </a:gs>
            <a:gs pos="100000">
              <a:srgbClr val="2284A4"/>
            </a:gs>
          </a:gsLst>
          <a:lin ang="4680000" scaled="0"/>
          <a:tileRect/>
        </a:gradFill>
        <a:ln w="0" cap="flat">
          <a:solidFill>
            <a:srgbClr val="5293A5"/>
          </a:solidFill>
          <a:round/>
        </a:ln>
        <a:effectLst/>
      </a:spPr>
      <a:bodyPr rtlCol="0" anchor="t"/>
      <a:lstStyle>
        <a:defPPr algn="ctr">
          <a:defRPr sz="1600" dirty="0" smtClean="0">
            <a:solidFill>
              <a:schemeClr val="bg1"/>
            </a:solidFill>
          </a:defRPr>
        </a:defPPr>
      </a:lstStyle>
      <a:style>
        <a:lnRef idx="3">
          <a:schemeClr val="lt1"/>
        </a:lnRef>
        <a:fillRef idx="1">
          <a:schemeClr val="accent5"/>
        </a:fillRef>
        <a:effectRef idx="1">
          <a:schemeClr val="accent5"/>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solidFill>
          <a:srgbClr val="2284A4">
            <a:alpha val="84000"/>
          </a:srgbClr>
        </a:solidFill>
        <a:effectLst/>
      </a:spPr>
      <a:bodyPr wrap="square" lIns="91440" rtlCol="0" anchor="t" anchorCtr="1">
        <a:spAutoFit/>
      </a:bodyPr>
      <a:lstStyle>
        <a:defPPr>
          <a:defRPr dirty="0" smtClean="0">
            <a:solidFill>
              <a:schemeClr val="bg1"/>
            </a:soli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1135</TotalTime>
  <Words>2353</Words>
  <Application>Microsoft Macintosh PowerPoint</Application>
  <PresentationFormat>On-screen Show (4:3)</PresentationFormat>
  <Paragraphs>317</Paragraphs>
  <Slides>70</Slides>
  <Notes>3</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70</vt:i4>
      </vt:variant>
    </vt:vector>
  </HeadingPairs>
  <TitlesOfParts>
    <vt:vector size="76" baseType="lpstr">
      <vt:lpstr>Twilight</vt:lpstr>
      <vt:lpstr>2_PDR-nTele2-dmf</vt:lpstr>
      <vt:lpstr>1_FDR-Template2013v2-dmf</vt:lpstr>
      <vt:lpstr>1_Twilight</vt:lpstr>
      <vt:lpstr>FDR-Template2013v2-dmf</vt:lpstr>
      <vt:lpstr>Equation</vt:lpstr>
      <vt:lpstr>Big Data in Astronomy: Hands on with Large Surveys</vt:lpstr>
      <vt:lpstr>Today</vt:lpstr>
      <vt:lpstr>About Me</vt:lpstr>
      <vt:lpstr>About Me</vt:lpstr>
      <vt:lpstr>About This Course</vt:lpstr>
      <vt:lpstr>Learning about Learning</vt:lpstr>
      <vt:lpstr>Mailing List</vt:lpstr>
      <vt:lpstr>Lectures</vt:lpstr>
      <vt:lpstr>Course Materials</vt:lpstr>
      <vt:lpstr>Smile, You’re On Camera!</vt:lpstr>
      <vt:lpstr>Syllabus</vt:lpstr>
      <vt:lpstr>Grading, Homeworks, Etc.</vt:lpstr>
      <vt:lpstr>Questions?</vt:lpstr>
      <vt:lpstr>PowerPoint Presentation</vt:lpstr>
      <vt:lpstr>PowerPoint Presentation</vt:lpstr>
      <vt:lpstr>PowerPoint Presentation</vt:lpstr>
      <vt:lpstr>PowerPoint Presentation</vt:lpstr>
      <vt:lpstr>PowerPoint Presentation</vt:lpstr>
      <vt:lpstr>The Astrophysics Two-Step</vt:lpstr>
      <vt:lpstr>Analogy: Google Search</vt:lpstr>
      <vt:lpstr>PowerPoint Presentation</vt:lpstr>
      <vt:lpstr>Modern Large Astronomical Surveys are the Googles of the Sky</vt:lpstr>
      <vt:lpstr>PowerPoint Presentation</vt:lpstr>
      <vt:lpstr>Observing With SDSS</vt:lpstr>
      <vt:lpstr>PowerPoint Presentation</vt:lpstr>
      <vt:lpstr>PowerPoint Presentation</vt:lpstr>
      <vt:lpstr>PowerPoint Presentation</vt:lpstr>
      <vt:lpstr>PowerPoint Presentation</vt:lpstr>
      <vt:lpstr>SDSS CasJobs Service</vt:lpstr>
      <vt:lpstr>PowerPoint Presentation</vt:lpstr>
      <vt:lpstr>An SQL Query</vt:lpstr>
      <vt:lpstr>Anatomy of an SQL Query</vt:lpstr>
      <vt:lpstr>Submitted Job</vt:lpstr>
      <vt:lpstr>Completed Job</vt:lpstr>
      <vt:lpstr>PowerPoint Presentation</vt:lpstr>
      <vt:lpstr>Basic Data Analysis: A Color-Magnitude Diagram (CMD)</vt:lpstr>
      <vt:lpstr>Interpreting Stellar CMDs</vt:lpstr>
      <vt:lpstr>A CMD of a Globular Cluster</vt:lpstr>
      <vt:lpstr>Interpreting “Field” CMDs</vt:lpstr>
      <vt:lpstr>Interpreting “Field” CMDs</vt:lpstr>
      <vt:lpstr>Basic Data Analysis: A Color-Magnitude Diagram</vt:lpstr>
      <vt:lpstr>PowerPoint Presentation</vt:lpstr>
      <vt:lpstr>Color-Magnitude Diagram</vt:lpstr>
      <vt:lpstr>Color-Magnitude Diagram</vt:lpstr>
      <vt:lpstr>Notice Anything Different…?</vt:lpstr>
      <vt:lpstr>Monoceros Stream (Newberg et al. 2002)</vt:lpstr>
      <vt:lpstr>Learning about structures from CMDs</vt:lpstr>
      <vt:lpstr>Learning about structures from CMDs</vt:lpstr>
      <vt:lpstr>PowerPoint Presentation</vt:lpstr>
      <vt:lpstr>Monoceros Stream (Newberg et al. 2002)</vt:lpstr>
      <vt:lpstr>Hmmm… How do I do this for the whole sky?</vt:lpstr>
      <vt:lpstr>PowerPoint Presentation</vt:lpstr>
      <vt:lpstr>PowerPoint Presentation</vt:lpstr>
      <vt:lpstr>PowerPoint Presentation</vt:lpstr>
      <vt:lpstr>PowerPoint Presentation</vt:lpstr>
      <vt:lpstr>Field of Streams</vt:lpstr>
      <vt:lpstr>PowerPoint Presentation</vt:lpstr>
      <vt:lpstr>PowerPoint Presentation</vt:lpstr>
      <vt:lpstr>Astronomy in the Age of Large Surveys</vt:lpstr>
      <vt:lpstr>PowerPoint Presentation</vt:lpstr>
      <vt:lpstr>PowerPoint Presentation</vt:lpstr>
      <vt:lpstr>PowerPoint Presentation</vt:lpstr>
      <vt:lpstr>Low-Frequency Array for Radio Astronomy (LOFAR)</vt:lpstr>
      <vt:lpstr>Square Kilometer Array</vt:lpstr>
      <vt:lpstr>PowerPoint Presentation</vt:lpstr>
      <vt:lpstr>Astronomy in the Age of Large Surveys</vt:lpstr>
      <vt:lpstr>A Quantitative Difference</vt:lpstr>
      <vt:lpstr>A Qualitative Difference</vt:lpstr>
      <vt:lpstr>Astronomy in the Age of Large Surveys</vt:lpstr>
      <vt:lpstr>Next time …</vt:lpstr>
    </vt:vector>
  </TitlesOfParts>
  <Company>Harvard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 Astronomy: Introduction to Large Surveys</dc:title>
  <dc:creator>Mario Juric</dc:creator>
  <cp:lastModifiedBy>Mario Juric</cp:lastModifiedBy>
  <cp:revision>144</cp:revision>
  <dcterms:created xsi:type="dcterms:W3CDTF">2015-01-12T15:03:20Z</dcterms:created>
  <dcterms:modified xsi:type="dcterms:W3CDTF">2015-03-30T17:57:08Z</dcterms:modified>
</cp:coreProperties>
</file>